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84" r:id="rId2"/>
    <p:sldId id="257" r:id="rId3"/>
    <p:sldId id="282" r:id="rId4"/>
    <p:sldId id="279" r:id="rId5"/>
    <p:sldId id="276" r:id="rId6"/>
    <p:sldId id="277" r:id="rId7"/>
    <p:sldId id="278" r:id="rId8"/>
    <p:sldId id="280" r:id="rId9"/>
    <p:sldId id="281" r:id="rId10"/>
    <p:sldId id="256" r:id="rId11"/>
    <p:sldId id="258" r:id="rId12"/>
    <p:sldId id="259" r:id="rId13"/>
    <p:sldId id="260" r:id="rId14"/>
    <p:sldId id="261" r:id="rId15"/>
    <p:sldId id="262" r:id="rId16"/>
    <p:sldId id="263" r:id="rId17"/>
    <p:sldId id="264" r:id="rId18"/>
    <p:sldId id="265" r:id="rId19"/>
    <p:sldId id="266" r:id="rId20"/>
    <p:sldId id="267" r:id="rId21"/>
    <p:sldId id="268" r:id="rId22"/>
    <p:sldId id="270" r:id="rId23"/>
    <p:sldId id="271" r:id="rId24"/>
    <p:sldId id="272" r:id="rId25"/>
    <p:sldId id="273" r:id="rId26"/>
    <p:sldId id="274" r:id="rId27"/>
    <p:sldId id="275" r:id="rId28"/>
    <p:sldId id="283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3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4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47DE4A-DA35-47A8-82F4-42D4B74E11AD}" type="datetimeFigureOut">
              <a:rPr lang="ru-RU" smtClean="0"/>
              <a:pPr/>
              <a:t>24.04.2010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76F89D-753E-41A3-8D9B-8A7C7C672CE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Автор: Учитель физики и информатики МОУ Адышевской СОШ Оричевского р-на Холкин </a:t>
            </a:r>
            <a:r>
              <a:rPr lang="ru-RU" smtClean="0"/>
              <a:t>Александр</a:t>
            </a:r>
            <a:r>
              <a:rPr lang="ru-RU" baseline="0" smtClean="0"/>
              <a:t> Сергеевич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6F89D-753E-41A3-8D9B-8A7C7C672CE2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0917C7-D3C3-47B9-9F31-8987CF68E58A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7217116-0FBB-40D4-8201-548FF520E2F2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447F8-B210-4C21-86AA-37139864EA25}" type="datetimeFigureOut">
              <a:rPr lang="ru-RU" smtClean="0"/>
              <a:pPr/>
              <a:t>24.04.2010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E528-D0CF-4D49-B0AD-FE1AF0B124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447F8-B210-4C21-86AA-37139864EA25}" type="datetimeFigureOut">
              <a:rPr lang="ru-RU" smtClean="0"/>
              <a:pPr/>
              <a:t>24.04.2010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E528-D0CF-4D49-B0AD-FE1AF0B124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447F8-B210-4C21-86AA-37139864EA25}" type="datetimeFigureOut">
              <a:rPr lang="ru-RU" smtClean="0"/>
              <a:pPr/>
              <a:t>24.04.2010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E528-D0CF-4D49-B0AD-FE1AF0B124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447F8-B210-4C21-86AA-37139864EA25}" type="datetimeFigureOut">
              <a:rPr lang="ru-RU" smtClean="0"/>
              <a:pPr/>
              <a:t>24.04.2010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E528-D0CF-4D49-B0AD-FE1AF0B124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447F8-B210-4C21-86AA-37139864EA25}" type="datetimeFigureOut">
              <a:rPr lang="ru-RU" smtClean="0"/>
              <a:pPr/>
              <a:t>24.04.2010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E528-D0CF-4D49-B0AD-FE1AF0B124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447F8-B210-4C21-86AA-37139864EA25}" type="datetimeFigureOut">
              <a:rPr lang="ru-RU" smtClean="0"/>
              <a:pPr/>
              <a:t>24.04.2010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E528-D0CF-4D49-B0AD-FE1AF0B124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447F8-B210-4C21-86AA-37139864EA25}" type="datetimeFigureOut">
              <a:rPr lang="ru-RU" smtClean="0"/>
              <a:pPr/>
              <a:t>24.04.2010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E528-D0CF-4D49-B0AD-FE1AF0B124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447F8-B210-4C21-86AA-37139864EA25}" type="datetimeFigureOut">
              <a:rPr lang="ru-RU" smtClean="0"/>
              <a:pPr/>
              <a:t>24.04.2010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E528-D0CF-4D49-B0AD-FE1AF0B124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447F8-B210-4C21-86AA-37139864EA25}" type="datetimeFigureOut">
              <a:rPr lang="ru-RU" smtClean="0"/>
              <a:pPr/>
              <a:t>24.04.2010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E528-D0CF-4D49-B0AD-FE1AF0B124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447F8-B210-4C21-86AA-37139864EA25}" type="datetimeFigureOut">
              <a:rPr lang="ru-RU" smtClean="0"/>
              <a:pPr/>
              <a:t>24.04.2010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E528-D0CF-4D49-B0AD-FE1AF0B124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447F8-B210-4C21-86AA-37139864EA25}" type="datetimeFigureOut">
              <a:rPr lang="ru-RU" smtClean="0"/>
              <a:pPr/>
              <a:t>24.04.2010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226E528-D0CF-4D49-B0AD-FE1AF0B124D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58447F8-B210-4C21-86AA-37139864EA25}" type="datetimeFigureOut">
              <a:rPr lang="ru-RU" smtClean="0"/>
              <a:pPr/>
              <a:t>24.04.2010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226E528-D0CF-4D49-B0AD-FE1AF0B124D6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&#1069;&#1083;&#1084;&#1072;&#1075;&#1085;&#1077;&#1090;&#1080;&#1079;&#1084;/&#1069;&#1083;&#1084;&#1072;&#1075;.exe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Вечер физики, астрономии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3643314"/>
            <a:ext cx="4824418" cy="271464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1. «А всё-таки Она вертится!»</a:t>
            </a:r>
          </a:p>
          <a:p>
            <a:pPr algn="ctr"/>
            <a:r>
              <a:rPr lang="ru-RU" dirty="0" smtClean="0"/>
              <a:t>Автор - ?</a:t>
            </a:r>
            <a:endParaRPr lang="en-US" dirty="0" smtClean="0"/>
          </a:p>
          <a:p>
            <a:pPr algn="ctr"/>
            <a:r>
              <a:rPr lang="ru-RU" dirty="0" smtClean="0"/>
              <a:t>2. «Планеты движутся по эллипсам. В одном из фокусов которого находится Солнце»</a:t>
            </a:r>
          </a:p>
          <a:p>
            <a:pPr algn="ctr"/>
            <a:r>
              <a:rPr lang="ru-RU" dirty="0" smtClean="0"/>
              <a:t>Автор - ?</a:t>
            </a:r>
            <a:endParaRPr lang="ru-RU" dirty="0"/>
          </a:p>
        </p:txBody>
      </p:sp>
      <p:pic>
        <p:nvPicPr>
          <p:cNvPr id="4" name="Рисунок 3" descr="12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48248" y="4000504"/>
            <a:ext cx="2695751" cy="2857496"/>
          </a:xfrm>
          <a:prstGeom prst="rect">
            <a:avLst/>
          </a:prstGeom>
        </p:spPr>
      </p:pic>
      <p:pic>
        <p:nvPicPr>
          <p:cNvPr id="5" name="Рисунок 4" descr="119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2357454" cy="3143271"/>
          </a:xfrm>
          <a:prstGeom prst="rect">
            <a:avLst/>
          </a:prstGeom>
        </p:spPr>
      </p:pic>
      <p:cxnSp>
        <p:nvCxnSpPr>
          <p:cNvPr id="7" name="Прямая со стрелкой 6"/>
          <p:cNvCxnSpPr/>
          <p:nvPr/>
        </p:nvCxnSpPr>
        <p:spPr>
          <a:xfrm rot="16200000" flipH="1">
            <a:off x="-142908" y="3714752"/>
            <a:ext cx="1428760" cy="5715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10800000">
            <a:off x="5143504" y="4071942"/>
            <a:ext cx="1214446" cy="7858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Space_X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14290"/>
            <a:ext cx="7772400" cy="2571768"/>
          </a:xfrm>
        </p:spPr>
        <p:txBody>
          <a:bodyPr>
            <a:noAutofit/>
          </a:bodyPr>
          <a:lstStyle/>
          <a:p>
            <a:r>
              <a:rPr lang="ru-RU" sz="5400" dirty="0" smtClean="0"/>
              <a:t>Поговорки, пословицы, загадки о небесных телах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43240" y="2857496"/>
            <a:ext cx="3429024" cy="857256"/>
          </a:xfrm>
        </p:spPr>
        <p:txBody>
          <a:bodyPr>
            <a:normAutofit/>
          </a:bodyPr>
          <a:lstStyle/>
          <a:p>
            <a:pPr algn="l"/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</a:rPr>
              <a:t>викторина</a:t>
            </a:r>
            <a:endParaRPr lang="ru-RU" sz="40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007602695244937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1142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FFFF00"/>
                </a:solidFill>
              </a:rPr>
              <a:t>О каком небесном теле или явлении идёт речь?</a:t>
            </a:r>
            <a:endParaRPr lang="ru-RU" sz="5400" b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357826"/>
            <a:ext cx="8229600" cy="1500174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rgbClr val="FFFF00"/>
                </a:solidFill>
              </a:rPr>
              <a:t>Поговорки, загадки</a:t>
            </a:r>
            <a:r>
              <a:rPr lang="ru-RU" sz="4800" smtClean="0">
                <a:solidFill>
                  <a:srgbClr val="FFFF00"/>
                </a:solidFill>
              </a:rPr>
              <a:t>, высказывания.</a:t>
            </a:r>
            <a:endParaRPr lang="ru-RU" sz="4800" dirty="0" smtClean="0">
              <a:solidFill>
                <a:srgbClr val="FFFF00"/>
              </a:solidFill>
            </a:endParaRPr>
          </a:p>
          <a:p>
            <a:endParaRPr lang="ru-RU" sz="4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lide0026_image06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30155"/>
            <a:ext cx="9144000" cy="598017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Вопрос 1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pPr lvl="0"/>
            <a:r>
              <a:rPr lang="ru-RU" sz="4400" dirty="0" smtClean="0"/>
              <a:t>Старый месяц бог на звёзды крошит.</a:t>
            </a:r>
            <a:endParaRPr lang="ru-RU" sz="4400" i="1" dirty="0" smtClean="0"/>
          </a:p>
          <a:p>
            <a:pPr lvl="0"/>
            <a:r>
              <a:rPr lang="ru-RU" sz="4400" i="1" dirty="0" smtClean="0">
                <a:solidFill>
                  <a:srgbClr val="FF0000"/>
                </a:solidFill>
              </a:rPr>
              <a:t>Луна</a:t>
            </a:r>
            <a:endParaRPr lang="ru-RU" sz="4400" dirty="0">
              <a:solidFill>
                <a:srgbClr val="FF0000"/>
              </a:solidFill>
            </a:endParaRPr>
          </a:p>
          <a:p>
            <a:endParaRPr lang="ru-RU" sz="4400" dirty="0" smtClean="0"/>
          </a:p>
          <a:p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OON2~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786" y="7110"/>
            <a:ext cx="7572428" cy="685089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704088"/>
            <a:ext cx="7258072" cy="11430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Вопрос</a:t>
            </a:r>
            <a:r>
              <a:rPr lang="ru-RU" sz="4800" dirty="0" smtClean="0"/>
              <a:t> 2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214554"/>
            <a:ext cx="8143932" cy="3071834"/>
          </a:xfrm>
        </p:spPr>
        <p:txBody>
          <a:bodyPr>
            <a:normAutofit/>
          </a:bodyPr>
          <a:lstStyle/>
          <a:p>
            <a:pPr lvl="0"/>
            <a:r>
              <a:rPr lang="ru-RU" sz="4400" dirty="0" smtClean="0">
                <a:solidFill>
                  <a:srgbClr val="002060"/>
                </a:solidFill>
              </a:rPr>
              <a:t>Молода – как серп блистает, поживёт – лепёшкой станет?</a:t>
            </a:r>
            <a:r>
              <a:rPr lang="ru-RU" sz="4400" dirty="0" smtClean="0">
                <a:solidFill>
                  <a:schemeClr val="bg1"/>
                </a:solidFill>
              </a:rPr>
              <a:t> </a:t>
            </a:r>
          </a:p>
          <a:p>
            <a:pPr lvl="0"/>
            <a:r>
              <a:rPr lang="ru-RU" sz="4400" i="1" dirty="0" smtClean="0">
                <a:solidFill>
                  <a:srgbClr val="FF0000"/>
                </a:solidFill>
              </a:rPr>
              <a:t>Луна</a:t>
            </a:r>
            <a:endParaRPr lang="ru-RU" sz="4400" dirty="0">
              <a:solidFill>
                <a:srgbClr val="FF0000"/>
              </a:solidFill>
            </a:endParaRPr>
          </a:p>
          <a:p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Вопрос 3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Без огня горит, без крыл летит, без ног бежит? </a:t>
            </a:r>
          </a:p>
          <a:p>
            <a:r>
              <a:rPr lang="ru-RU" sz="4400" i="1" dirty="0" smtClean="0">
                <a:solidFill>
                  <a:srgbClr val="FF0000"/>
                </a:solidFill>
              </a:rPr>
              <a:t>Солнце</a:t>
            </a:r>
            <a:endParaRPr lang="ru-RU" sz="4400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13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0"/>
            <a:ext cx="457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slide0002_background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970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4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bg2">
                    <a:lumMod val="50000"/>
                  </a:schemeClr>
                </a:solidFill>
              </a:rPr>
              <a:t>Чего без учёту?</a:t>
            </a:r>
          </a:p>
          <a:p>
            <a:r>
              <a:rPr lang="ru-RU" sz="4400" i="1" dirty="0" smtClean="0">
                <a:solidFill>
                  <a:srgbClr val="FF0000"/>
                </a:solidFill>
              </a:rPr>
              <a:t>Звёзд</a:t>
            </a:r>
            <a:endParaRPr lang="ru-RU" sz="4400" dirty="0">
              <a:solidFill>
                <a:srgbClr val="FF0000"/>
              </a:solidFill>
            </a:endParaRPr>
          </a:p>
          <a:p>
            <a:endParaRPr lang="ru-RU" sz="4400" dirty="0"/>
          </a:p>
        </p:txBody>
      </p:sp>
      <p:pic>
        <p:nvPicPr>
          <p:cNvPr id="4" name="Рисунок 3" descr="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3643314"/>
            <a:ext cx="3518102" cy="3019830"/>
          </a:xfrm>
          <a:prstGeom prst="rect">
            <a:avLst/>
          </a:prstGeom>
        </p:spPr>
      </p:pic>
      <p:pic>
        <p:nvPicPr>
          <p:cNvPr id="6" name="Рисунок 5" descr="159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577"/>
            <a:ext cx="9144000" cy="6846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slide0012_image02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78315"/>
            <a:ext cx="9144000" cy="693631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5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636792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chemeClr val="bg2">
                    <a:lumMod val="50000"/>
                  </a:schemeClr>
                </a:solidFill>
              </a:rPr>
              <a:t>	</a:t>
            </a:r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</a:rPr>
              <a:t>Вся дорожка осыпана горошком?</a:t>
            </a:r>
          </a:p>
          <a:p>
            <a:r>
              <a:rPr lang="ru-RU" sz="3600" i="1" dirty="0" smtClean="0">
                <a:solidFill>
                  <a:srgbClr val="FF0000"/>
                </a:solidFill>
              </a:rPr>
              <a:t>Млечный путь – один из рукавов нашей Галактики.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6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4400" dirty="0" smtClean="0"/>
              <a:t>Катится </a:t>
            </a:r>
            <a:r>
              <a:rPr lang="ru-RU" sz="4400" dirty="0" err="1" smtClean="0"/>
              <a:t>вертушечка</a:t>
            </a:r>
            <a:r>
              <a:rPr lang="ru-RU" sz="4400" dirty="0" smtClean="0"/>
              <a:t>, золотая </a:t>
            </a:r>
            <a:r>
              <a:rPr lang="ru-RU" sz="4400" dirty="0" err="1" smtClean="0"/>
              <a:t>коклюшечка</a:t>
            </a:r>
            <a:r>
              <a:rPr lang="ru-RU" sz="4400" dirty="0" smtClean="0"/>
              <a:t>, никто её не достанет – ни царь, ни царица, на красная девица? </a:t>
            </a:r>
          </a:p>
          <a:p>
            <a:pPr lvl="0"/>
            <a:r>
              <a:rPr lang="ru-RU" sz="4400" i="1" dirty="0" smtClean="0">
                <a:solidFill>
                  <a:srgbClr val="FF0000"/>
                </a:solidFill>
              </a:rPr>
              <a:t>Солнце</a:t>
            </a:r>
            <a:endParaRPr lang="ru-RU" sz="4400" dirty="0">
              <a:solidFill>
                <a:srgbClr val="FF0000"/>
              </a:solidFill>
            </a:endParaRPr>
          </a:p>
          <a:p>
            <a:endParaRPr lang="ru-RU" sz="4400" dirty="0"/>
          </a:p>
        </p:txBody>
      </p:sp>
      <p:pic>
        <p:nvPicPr>
          <p:cNvPr id="5" name="Рисунок 4" descr="13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8000" y="381000"/>
            <a:ext cx="81280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7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4400" dirty="0" smtClean="0"/>
              <a:t>Месяц светит, да не греет? </a:t>
            </a:r>
          </a:p>
          <a:p>
            <a:pPr lvl="0"/>
            <a:r>
              <a:rPr lang="ru-RU" sz="4400" i="1" dirty="0" smtClean="0">
                <a:solidFill>
                  <a:srgbClr val="FF0000"/>
                </a:solidFill>
              </a:rPr>
              <a:t>Луна</a:t>
            </a:r>
            <a:endParaRPr lang="ru-RU" sz="4400" dirty="0">
              <a:solidFill>
                <a:srgbClr val="FF0000"/>
              </a:solidFill>
            </a:endParaRPr>
          </a:p>
          <a:p>
            <a:endParaRPr lang="ru-RU" sz="4400" dirty="0"/>
          </a:p>
        </p:txBody>
      </p:sp>
      <p:pic>
        <p:nvPicPr>
          <p:cNvPr id="5" name="Рисунок 4" descr="125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12" y="0"/>
            <a:ext cx="5429288" cy="6786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Вопрос 8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4400" dirty="0" smtClean="0"/>
              <a:t>Летом греет, зимой холодит? </a:t>
            </a:r>
          </a:p>
          <a:p>
            <a:pPr lvl="0"/>
            <a:r>
              <a:rPr lang="ru-RU" sz="4400" i="1" dirty="0" smtClean="0">
                <a:solidFill>
                  <a:srgbClr val="FF0000"/>
                </a:solidFill>
              </a:rPr>
              <a:t>Солнце</a:t>
            </a:r>
            <a:endParaRPr lang="ru-RU" sz="4400" dirty="0">
              <a:solidFill>
                <a:srgbClr val="FF0000"/>
              </a:solidFill>
            </a:endParaRPr>
          </a:p>
          <a:p>
            <a:endParaRPr lang="ru-RU" sz="4400" dirty="0"/>
          </a:p>
        </p:txBody>
      </p:sp>
      <p:pic>
        <p:nvPicPr>
          <p:cNvPr id="5" name="Рисунок 4" descr="13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2877" y="642918"/>
            <a:ext cx="8251089" cy="55007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/>
              <a:t>Визитная карточка</a:t>
            </a:r>
            <a:endParaRPr lang="ru-RU" sz="5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500174"/>
            <a:ext cx="8643998" cy="4824426"/>
          </a:xfrm>
        </p:spPr>
        <p:txBody>
          <a:bodyPr>
            <a:normAutofit/>
          </a:bodyPr>
          <a:lstStyle/>
          <a:p>
            <a:r>
              <a:rPr lang="ru-RU" dirty="0" smtClean="0"/>
              <a:t>Представление команд</a:t>
            </a:r>
          </a:p>
          <a:p>
            <a:r>
              <a:rPr lang="ru-RU" dirty="0" smtClean="0"/>
              <a:t>Приветствие </a:t>
            </a:r>
          </a:p>
          <a:p>
            <a:pPr>
              <a:buNone/>
            </a:pPr>
            <a:r>
              <a:rPr lang="ru-RU" sz="4000" i="1" u="sng" dirty="0" smtClean="0"/>
              <a:t>Команда 1</a:t>
            </a:r>
            <a:r>
              <a:rPr lang="ru-RU" sz="4000" i="1" dirty="0" smtClean="0"/>
              <a:t>				</a:t>
            </a:r>
            <a:r>
              <a:rPr lang="ru-RU" sz="4000" i="1" u="sng" dirty="0" smtClean="0"/>
              <a:t>Команда 2</a:t>
            </a:r>
          </a:p>
          <a:p>
            <a:pPr>
              <a:buNone/>
            </a:pP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slide0030_image08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4"/>
            <a:ext cx="9144000" cy="685802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Вопрос 9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bg2">
                    <a:lumMod val="50000"/>
                  </a:schemeClr>
                </a:solidFill>
              </a:rPr>
              <a:t>Искры небо прожигают, а до нас не долетают? </a:t>
            </a:r>
          </a:p>
          <a:p>
            <a:r>
              <a:rPr lang="ru-RU" sz="4400" i="1" dirty="0" smtClean="0">
                <a:solidFill>
                  <a:srgbClr val="FF0000"/>
                </a:solidFill>
              </a:rPr>
              <a:t>метеоры</a:t>
            </a:r>
            <a:endParaRPr lang="ru-RU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Вопрос 10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328998"/>
          </a:xfrm>
        </p:spPr>
        <p:txBody>
          <a:bodyPr>
            <a:noAutofit/>
          </a:bodyPr>
          <a:lstStyle/>
          <a:p>
            <a:pPr lvl="0"/>
            <a:r>
              <a:rPr lang="ru-RU" sz="3600" dirty="0" smtClean="0"/>
              <a:t>Из какого ковша не пьют, не едят, а только на него глядят? </a:t>
            </a:r>
          </a:p>
          <a:p>
            <a:pPr lvl="0"/>
            <a:r>
              <a:rPr lang="ru-RU" sz="3600" i="1" dirty="0" smtClean="0">
                <a:solidFill>
                  <a:srgbClr val="FF0000"/>
                </a:solidFill>
              </a:rPr>
              <a:t>О Большой</a:t>
            </a:r>
          </a:p>
          <a:p>
            <a:pPr lvl="0">
              <a:buNone/>
            </a:pPr>
            <a:r>
              <a:rPr lang="ru-RU" sz="3600" i="1" dirty="0" smtClean="0">
                <a:solidFill>
                  <a:srgbClr val="FF0000"/>
                </a:solidFill>
              </a:rPr>
              <a:t> Медведице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114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86084" y="23765"/>
            <a:ext cx="5857916" cy="6834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lide0029_image08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40849"/>
            <a:ext cx="9144000" cy="689884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i="1" dirty="0" smtClean="0"/>
              <a:t>Вопрос 11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4400" dirty="0" smtClean="0">
                <a:solidFill>
                  <a:schemeClr val="bg2">
                    <a:lumMod val="50000"/>
                  </a:schemeClr>
                </a:solidFill>
              </a:rPr>
              <a:t>Что видно только ночью? </a:t>
            </a:r>
          </a:p>
          <a:p>
            <a:pPr lvl="0"/>
            <a:r>
              <a:rPr lang="ru-RU" sz="4400" i="1" dirty="0" smtClean="0">
                <a:solidFill>
                  <a:srgbClr val="0070C0"/>
                </a:solidFill>
              </a:rPr>
              <a:t>Звёзды, метеоры</a:t>
            </a:r>
            <a:endParaRPr lang="ru-RU" sz="4400" dirty="0" smtClean="0">
              <a:solidFill>
                <a:srgbClr val="0070C0"/>
              </a:solidFill>
            </a:endParaRPr>
          </a:p>
          <a:p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i="1" dirty="0" smtClean="0"/>
              <a:t>Вопрос 12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4400" dirty="0" smtClean="0"/>
              <a:t>Хозяин спит – овцы на выгоне, хозяин выглянет – овец не видно, хозяин спрячется – овцы опять обозначатся? </a:t>
            </a:r>
          </a:p>
          <a:p>
            <a:pPr lvl="0"/>
            <a:r>
              <a:rPr lang="ru-RU" sz="4400" i="1" dirty="0" smtClean="0">
                <a:solidFill>
                  <a:srgbClr val="0070C0"/>
                </a:solidFill>
              </a:rPr>
              <a:t>Солнце</a:t>
            </a:r>
            <a:endParaRPr lang="ru-RU" sz="4400" dirty="0" smtClean="0">
              <a:solidFill>
                <a:srgbClr val="0070C0"/>
              </a:solidFill>
            </a:endParaRPr>
          </a:p>
          <a:p>
            <a:endParaRPr lang="ru-RU" sz="4400" dirty="0"/>
          </a:p>
        </p:txBody>
      </p:sp>
      <p:pic>
        <p:nvPicPr>
          <p:cNvPr id="4" name="Рисунок 3" descr="2006 на Вятке 0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429000"/>
            <a:ext cx="4572000" cy="3429000"/>
          </a:xfrm>
          <a:prstGeom prst="rect">
            <a:avLst/>
          </a:prstGeom>
        </p:spPr>
      </p:pic>
      <p:pic>
        <p:nvPicPr>
          <p:cNvPr id="5" name="Рисунок 4" descr="2007 июль 05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1" y="3429000"/>
            <a:ext cx="4571999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i="1" dirty="0" smtClean="0"/>
              <a:t>Вопрос 13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4400" dirty="0" smtClean="0"/>
              <a:t>По небу чёрный лебедь рассыпал чудо - зёрна. Чёрный белого позвал – белый зёрна поклевал?   </a:t>
            </a:r>
          </a:p>
          <a:p>
            <a:pPr lvl="0"/>
            <a:r>
              <a:rPr lang="ru-RU" sz="4400" i="1" dirty="0" smtClean="0">
                <a:solidFill>
                  <a:srgbClr val="0070C0"/>
                </a:solidFill>
              </a:rPr>
              <a:t>Ночь и день</a:t>
            </a:r>
            <a:endParaRPr lang="ru-RU" sz="4400" dirty="0" smtClean="0">
              <a:solidFill>
                <a:srgbClr val="0070C0"/>
              </a:solidFill>
            </a:endParaRPr>
          </a:p>
          <a:p>
            <a:endParaRPr lang="ru-RU" sz="4400" dirty="0"/>
          </a:p>
        </p:txBody>
      </p:sp>
      <p:pic>
        <p:nvPicPr>
          <p:cNvPr id="5" name="Рисунок 4" descr="Полночь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792"/>
            <a:ext cx="9144000" cy="6855208"/>
          </a:xfrm>
          <a:prstGeom prst="rect">
            <a:avLst/>
          </a:prstGeom>
        </p:spPr>
      </p:pic>
      <p:pic>
        <p:nvPicPr>
          <p:cNvPr id="6" name="Рисунок 5" descr="2006 v 014.jpg"/>
          <p:cNvPicPr>
            <a:picLocks noChangeAspect="1"/>
          </p:cNvPicPr>
          <p:nvPr/>
        </p:nvPicPr>
        <p:blipFill>
          <a:blip r:embed="rId3" cstate="print"/>
          <a:srcRect l="42057" t="22718" b="19341"/>
          <a:stretch>
            <a:fillRect/>
          </a:stretch>
        </p:blipFill>
        <p:spPr>
          <a:xfrm>
            <a:off x="0" y="25"/>
            <a:ext cx="9144000" cy="6857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i="1" dirty="0" smtClean="0"/>
              <a:t>Вопрос 14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4400" dirty="0" smtClean="0"/>
              <a:t>Велико поле </a:t>
            </a:r>
            <a:r>
              <a:rPr lang="ru-RU" sz="4400" dirty="0" err="1" smtClean="0"/>
              <a:t>колыванское</a:t>
            </a:r>
            <a:r>
              <a:rPr lang="ru-RU" sz="4400" dirty="0" smtClean="0"/>
              <a:t>, много на нём скота астраханского, один пастух – как ягодка? </a:t>
            </a:r>
          </a:p>
          <a:p>
            <a:pPr lvl="0"/>
            <a:r>
              <a:rPr lang="ru-RU" sz="4400" i="1" dirty="0" smtClean="0">
                <a:solidFill>
                  <a:srgbClr val="0070C0"/>
                </a:solidFill>
              </a:rPr>
              <a:t>Луна</a:t>
            </a:r>
            <a:endParaRPr lang="ru-RU" sz="4400" dirty="0" smtClean="0">
              <a:solidFill>
                <a:srgbClr val="0070C0"/>
              </a:solidFill>
            </a:endParaRPr>
          </a:p>
          <a:p>
            <a:endParaRPr lang="ru-RU" sz="4400" dirty="0"/>
          </a:p>
        </p:txBody>
      </p:sp>
      <p:pic>
        <p:nvPicPr>
          <p:cNvPr id="4" name="Рисунок 3" descr="MOON2~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7142"/>
            <a:ext cx="7429552" cy="68508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i="1" dirty="0" smtClean="0"/>
              <a:t>Вопрос 15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bg2">
                    <a:lumMod val="50000"/>
                  </a:schemeClr>
                </a:solidFill>
              </a:rPr>
              <a:t>За крайним двором рассыпан горох, ни лопатой сгрести ни метлой смести?</a:t>
            </a:r>
            <a:r>
              <a:rPr lang="ru-RU" sz="4400" dirty="0" smtClean="0"/>
              <a:t> </a:t>
            </a:r>
          </a:p>
          <a:p>
            <a:r>
              <a:rPr lang="ru-RU" sz="4400" i="1" dirty="0" smtClean="0">
                <a:solidFill>
                  <a:srgbClr val="0070C0"/>
                </a:solidFill>
              </a:rPr>
              <a:t>Звёзды</a:t>
            </a:r>
            <a:endParaRPr lang="ru-RU" sz="4400" dirty="0" smtClean="0">
              <a:solidFill>
                <a:srgbClr val="0070C0"/>
              </a:solidFill>
            </a:endParaRPr>
          </a:p>
          <a:p>
            <a:endParaRPr lang="ru-RU" sz="4400" dirty="0"/>
          </a:p>
        </p:txBody>
      </p:sp>
      <p:pic>
        <p:nvPicPr>
          <p:cNvPr id="5" name="Рисунок 4" descr="12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128" y="435235"/>
            <a:ext cx="9154127" cy="59941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i="1" dirty="0" smtClean="0"/>
              <a:t>Вопрос 16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6900882" cy="1636396"/>
          </a:xfrm>
        </p:spPr>
        <p:txBody>
          <a:bodyPr/>
          <a:lstStyle/>
          <a:p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</a:rPr>
              <a:t>Мётлы небо подметают перед божьими стопами?</a:t>
            </a:r>
            <a:r>
              <a:rPr lang="ru-RU" sz="2800" dirty="0" smtClean="0"/>
              <a:t> </a:t>
            </a:r>
          </a:p>
          <a:p>
            <a:r>
              <a:rPr lang="ru-RU" sz="2800" i="1" dirty="0" smtClean="0">
                <a:solidFill>
                  <a:srgbClr val="0070C0"/>
                </a:solidFill>
              </a:rPr>
              <a:t>Кометы</a:t>
            </a:r>
            <a:endParaRPr lang="ru-RU" sz="2800" dirty="0" smtClean="0">
              <a:solidFill>
                <a:srgbClr val="0070C0"/>
              </a:solidFill>
            </a:endParaRPr>
          </a:p>
          <a:p>
            <a:endParaRPr lang="ru-RU" dirty="0"/>
          </a:p>
        </p:txBody>
      </p:sp>
      <p:pic>
        <p:nvPicPr>
          <p:cNvPr id="4" name="Рисунок 3" descr="199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70000" y="952500"/>
            <a:ext cx="6604000" cy="4953000"/>
          </a:xfrm>
          <a:prstGeom prst="rect">
            <a:avLst/>
          </a:prstGeom>
        </p:spPr>
      </p:pic>
      <p:pic>
        <p:nvPicPr>
          <p:cNvPr id="5" name="Рисунок 4" descr="1996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85852" y="1000108"/>
            <a:ext cx="6527273" cy="4891522"/>
          </a:xfrm>
          <a:prstGeom prst="rect">
            <a:avLst/>
          </a:prstGeom>
        </p:spPr>
      </p:pic>
      <p:pic>
        <p:nvPicPr>
          <p:cNvPr id="6" name="Рисунок 5" descr="199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00232" y="0"/>
            <a:ext cx="5204564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5613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Викторина по электромагнетизму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</a:t>
            </a:r>
            <a:r>
              <a:rPr lang="ru-RU" dirty="0" smtClean="0"/>
              <a:t>ткрыть </a:t>
            </a:r>
            <a:r>
              <a:rPr lang="ru-RU" dirty="0" smtClean="0"/>
              <a:t>папку </a:t>
            </a:r>
            <a:r>
              <a:rPr lang="ru-RU" dirty="0" err="1" smtClean="0"/>
              <a:t>Элмаг</a:t>
            </a:r>
            <a:r>
              <a:rPr lang="ru-RU" dirty="0" smtClean="0"/>
              <a:t>, запустить программу </a:t>
            </a:r>
            <a:r>
              <a:rPr lang="ru-RU" dirty="0" err="1" smtClean="0"/>
              <a:t>Элмаг</a:t>
            </a:r>
            <a:r>
              <a:rPr lang="ru-RU" dirty="0" smtClean="0"/>
              <a:t>.</a:t>
            </a:r>
            <a:r>
              <a:rPr lang="en-US" dirty="0" smtClean="0"/>
              <a:t>exe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Оценивается количество правильных ответов за меньшее время</a:t>
            </a:r>
            <a:endParaRPr lang="ru-RU" dirty="0"/>
          </a:p>
        </p:txBody>
      </p:sp>
      <p:sp>
        <p:nvSpPr>
          <p:cNvPr id="4" name="Овал 3">
            <a:hlinkClick r:id="rId2" action="ppaction://hlinkfile"/>
          </p:cNvPr>
          <p:cNvSpPr/>
          <p:nvPr/>
        </p:nvSpPr>
        <p:spPr>
          <a:xfrm>
            <a:off x="1142976" y="3214686"/>
            <a:ext cx="2286016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hlinkClick r:id="rId2" action="ppaction://hlinkfile"/>
          </p:cNvPr>
          <p:cNvSpPr txBox="1"/>
          <p:nvPr/>
        </p:nvSpPr>
        <p:spPr>
          <a:xfrm>
            <a:off x="1857356" y="3214686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/>
              <a:t>Элмаг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Разминка</a:t>
            </a:r>
            <a:br>
              <a:rPr lang="ru-RU" dirty="0" smtClean="0"/>
            </a:br>
            <a:r>
              <a:rPr lang="ru-RU" dirty="0" smtClean="0"/>
              <a:t>Вспомним физику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В следующих слайдах необходимо:</a:t>
            </a:r>
          </a:p>
          <a:p>
            <a:r>
              <a:rPr lang="ru-RU" sz="4000" dirty="0" smtClean="0"/>
              <a:t>сделать перевод единиц,</a:t>
            </a:r>
          </a:p>
          <a:p>
            <a:r>
              <a:rPr lang="ru-RU" sz="4000" dirty="0" smtClean="0"/>
              <a:t>решить задачу, </a:t>
            </a:r>
          </a:p>
          <a:p>
            <a:r>
              <a:rPr lang="ru-RU" sz="4000" dirty="0" smtClean="0"/>
              <a:t>ответить на некоторые вопросы.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357188" y="4857750"/>
            <a:ext cx="3500437" cy="1714500"/>
          </a:xfrm>
          <a:prstGeom prst="rect">
            <a:avLst/>
          </a:prstGeom>
          <a:solidFill>
            <a:schemeClr val="bg2">
              <a:lumMod val="20000"/>
              <a:lumOff val="8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57188" y="3000375"/>
            <a:ext cx="3500437" cy="1714500"/>
          </a:xfrm>
          <a:prstGeom prst="rect">
            <a:avLst/>
          </a:prstGeom>
          <a:solidFill>
            <a:schemeClr val="bg2">
              <a:lumMod val="20000"/>
              <a:lumOff val="8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57188" y="1143000"/>
            <a:ext cx="3500437" cy="1714500"/>
          </a:xfrm>
          <a:prstGeom prst="rect">
            <a:avLst/>
          </a:prstGeom>
          <a:solidFill>
            <a:schemeClr val="bg2">
              <a:lumMod val="20000"/>
              <a:lumOff val="80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500438" y="214313"/>
            <a:ext cx="5643562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Устные задачи на перевод 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единиц измерения в СИ</a:t>
            </a:r>
          </a:p>
        </p:txBody>
      </p:sp>
      <p:sp>
        <p:nvSpPr>
          <p:cNvPr id="8198" name="TextBox 5"/>
          <p:cNvSpPr txBox="1">
            <a:spLocks noChangeArrowheads="1"/>
          </p:cNvSpPr>
          <p:nvPr/>
        </p:nvSpPr>
        <p:spPr bwMode="auto">
          <a:xfrm>
            <a:off x="500063" y="1214438"/>
            <a:ext cx="1706562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dirty="0"/>
              <a:t>100 г =</a:t>
            </a:r>
          </a:p>
          <a:p>
            <a:endParaRPr lang="ru-RU" b="1" dirty="0"/>
          </a:p>
          <a:p>
            <a:r>
              <a:rPr lang="ru-RU" sz="3600" b="1" dirty="0"/>
              <a:t>0,45т =</a:t>
            </a:r>
          </a:p>
          <a:p>
            <a:endParaRPr lang="ru-RU" sz="1600" b="1" dirty="0"/>
          </a:p>
        </p:txBody>
      </p:sp>
      <p:sp>
        <p:nvSpPr>
          <p:cNvPr id="8199" name="Прямоугольник 6"/>
          <p:cNvSpPr>
            <a:spLocks noChangeArrowheads="1"/>
          </p:cNvSpPr>
          <p:nvPr/>
        </p:nvSpPr>
        <p:spPr bwMode="auto">
          <a:xfrm>
            <a:off x="285750" y="3000375"/>
            <a:ext cx="357187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4D4D4D"/>
                </a:solidFill>
              </a:rPr>
              <a:t>4,5 т =</a:t>
            </a:r>
          </a:p>
          <a:p>
            <a:endParaRPr lang="ru-RU" sz="1600" b="1">
              <a:solidFill>
                <a:srgbClr val="4D4D4D"/>
              </a:solidFill>
            </a:endParaRPr>
          </a:p>
          <a:p>
            <a:r>
              <a:rPr lang="ru-RU" sz="3600" b="1">
                <a:solidFill>
                  <a:srgbClr val="4D4D4D"/>
                </a:solidFill>
              </a:rPr>
              <a:t> 450 г =</a:t>
            </a:r>
          </a:p>
        </p:txBody>
      </p:sp>
      <p:sp>
        <p:nvSpPr>
          <p:cNvPr id="8200" name="Прямоугольник 7"/>
          <p:cNvSpPr>
            <a:spLocks noChangeArrowheads="1"/>
          </p:cNvSpPr>
          <p:nvPr/>
        </p:nvSpPr>
        <p:spPr bwMode="auto">
          <a:xfrm>
            <a:off x="357188" y="4857750"/>
            <a:ext cx="3786187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4D4D4D"/>
                </a:solidFill>
              </a:rPr>
              <a:t>450ц =</a:t>
            </a:r>
          </a:p>
          <a:p>
            <a:endParaRPr lang="ru-RU" sz="1600" b="1">
              <a:solidFill>
                <a:srgbClr val="4D4D4D"/>
              </a:solidFill>
            </a:endParaRPr>
          </a:p>
          <a:p>
            <a:r>
              <a:rPr lang="ru-RU" sz="3600" b="1">
                <a:solidFill>
                  <a:srgbClr val="4D4D4D"/>
                </a:solidFill>
              </a:rPr>
              <a:t>4,5 ц </a:t>
            </a:r>
            <a:r>
              <a:rPr lang="en-US" sz="3600" b="1">
                <a:solidFill>
                  <a:srgbClr val="4D4D4D"/>
                </a:solidFill>
              </a:rPr>
              <a:t> </a:t>
            </a:r>
            <a:r>
              <a:rPr lang="ru-RU" sz="3600" b="1">
                <a:solidFill>
                  <a:srgbClr val="4D4D4D"/>
                </a:solidFill>
              </a:rPr>
              <a:t>=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85750" y="214313"/>
            <a:ext cx="3641725" cy="5191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>
                <a:solidFill>
                  <a:srgbClr val="262626"/>
                </a:solidFill>
              </a:rPr>
              <a:t>Подумай и ответь</a:t>
            </a:r>
            <a:endParaRPr lang="ru-RU" sz="2800" i="1" dirty="0"/>
          </a:p>
        </p:txBody>
      </p:sp>
      <p:pic>
        <p:nvPicPr>
          <p:cNvPr id="8202" name="Рисунок 15" descr="smeh_210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8063" y="1143000"/>
            <a:ext cx="14287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6000750" y="2000250"/>
            <a:ext cx="15049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4D4D4D"/>
                </a:solidFill>
              </a:rPr>
              <a:t>0,1 кг </a:t>
            </a:r>
            <a:endParaRPr lang="ru-RU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5429250" y="2857500"/>
            <a:ext cx="18907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4D4D4D"/>
                </a:solidFill>
              </a:rPr>
              <a:t>4 500 кг</a:t>
            </a:r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7215188" y="3643313"/>
            <a:ext cx="16335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4D4D4D"/>
                </a:solidFill>
              </a:rPr>
              <a:t>0,45 кг</a:t>
            </a:r>
            <a:endParaRPr lang="ru-RU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5000625" y="1214438"/>
            <a:ext cx="13773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4D4D4D"/>
                </a:solidFill>
              </a:rPr>
              <a:t>450кг</a:t>
            </a:r>
            <a:endParaRPr lang="ru-RU" dirty="0"/>
          </a:p>
        </p:txBody>
      </p:sp>
      <p:sp>
        <p:nvSpPr>
          <p:cNvPr id="23" name="Прямоугольник 22"/>
          <p:cNvSpPr>
            <a:spLocks noChangeArrowheads="1"/>
          </p:cNvSpPr>
          <p:nvPr/>
        </p:nvSpPr>
        <p:spPr bwMode="auto">
          <a:xfrm>
            <a:off x="7072330" y="4786322"/>
            <a:ext cx="15049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4D4D4D"/>
                </a:solidFill>
              </a:rPr>
              <a:t>450 кг</a:t>
            </a:r>
          </a:p>
        </p:txBody>
      </p:sp>
      <p:sp>
        <p:nvSpPr>
          <p:cNvPr id="24" name="Прямоугольник 23"/>
          <p:cNvSpPr>
            <a:spLocks noChangeArrowheads="1"/>
          </p:cNvSpPr>
          <p:nvPr/>
        </p:nvSpPr>
        <p:spPr bwMode="auto">
          <a:xfrm>
            <a:off x="4500563" y="3857625"/>
            <a:ext cx="20177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4D4D4D"/>
                </a:solidFill>
              </a:rPr>
              <a:t>45 000кг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35" presetClass="emph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59259E-6 L -0.41962 -0.11158 " pathEditMode="relative" rAng="0" ptsTypes="AA">
                                      <p:cBhvr>
                                        <p:cTn id="26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" y="-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07407E-6 L -0.3033 0.11852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" y="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2.59259E-6 L -0.37813 0.02592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" y="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7.40741E-7 L -0.56736 0.02685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4" y="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7.40741E-7 L -0.27569 0.15301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" y="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81481E-6 L -0.5434 0.13032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" y="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  <p:bldP spid="9" grpId="0" animBg="1"/>
      <p:bldP spid="5" grpId="0"/>
      <p:bldP spid="15" grpId="0"/>
      <p:bldP spid="18" grpId="0"/>
      <p:bldP spid="20" grpId="0"/>
      <p:bldP spid="21" grpId="0"/>
      <p:bldP spid="22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857232"/>
          </a:xfrm>
        </p:spPr>
        <p:txBody>
          <a:bodyPr/>
          <a:lstStyle/>
          <a:p>
            <a:pPr algn="ctr"/>
            <a:r>
              <a:rPr lang="ru-RU" dirty="0" smtClean="0"/>
              <a:t>Реши задачу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28596" y="2000240"/>
          <a:ext cx="8286808" cy="39747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9678"/>
                <a:gridCol w="1791742"/>
                <a:gridCol w="4255388"/>
              </a:tblGrid>
              <a:tr h="56141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800" b="1" i="1" kern="120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Дано: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>
                        <a:alpha val="3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800" b="1" i="1" kern="120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>
                        <a:alpha val="3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ctr" defTabSz="914400" rtl="0" eaLnBrk="1" latinLnBrk="0" hangingPunct="1"/>
                      <a:r>
                        <a:rPr lang="ru-RU" sz="2800" b="1" i="1" kern="120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Решение: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>
                        <a:alpha val="32000"/>
                      </a:srgbClr>
                    </a:solidFill>
                  </a:tcPr>
                </a:tc>
              </a:tr>
              <a:tr h="22456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2800" b="1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</a:t>
                      </a:r>
                    </a:p>
                    <a:p>
                      <a:pPr marL="0" algn="l" defTabSz="914400" rtl="0" eaLnBrk="1" latinLnBrk="0" hangingPunct="1"/>
                      <a:r>
                        <a:rPr lang="en-US" sz="2800" b="1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t =</a:t>
                      </a:r>
                      <a:r>
                        <a:rPr lang="ru-RU" sz="2800" b="1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</a:t>
                      </a:r>
                      <a:r>
                        <a:rPr lang="en-US" sz="2800" b="1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 </a:t>
                      </a:r>
                      <a:r>
                        <a:rPr lang="ru-RU" sz="2800" b="1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мин</a:t>
                      </a:r>
                      <a:endParaRPr lang="en-US" sz="2800" b="1" i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endParaRPr lang="en-US" sz="2800" b="1" i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US" sz="2800" b="1" i="1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v </a:t>
                      </a:r>
                      <a:r>
                        <a:rPr lang="en-US" sz="2800" b="1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=</a:t>
                      </a:r>
                      <a:r>
                        <a:rPr lang="ru-RU" sz="2800" b="1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108</a:t>
                      </a:r>
                      <a:r>
                        <a:rPr lang="en-US" sz="2800" b="1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2800" b="1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км/ч</a:t>
                      </a:r>
                    </a:p>
                    <a:p>
                      <a:pPr marL="0" algn="l" defTabSz="914400" rtl="0" eaLnBrk="1" latinLnBrk="0" hangingPunct="1"/>
                      <a:endParaRPr lang="ru-RU" sz="2800" b="1" i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AC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2800" b="1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algn="l" defTabSz="914400" rtl="0" eaLnBrk="1" latinLnBrk="0" hangingPunct="1"/>
                      <a:r>
                        <a:rPr lang="en-US" sz="2800" b="1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2800" b="1" i="1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</a:t>
                      </a:r>
                      <a:r>
                        <a:rPr lang="en-US" sz="2800" b="1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=</a:t>
                      </a:r>
                      <a:r>
                        <a:rPr lang="ru-RU" sz="2800" b="1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600</a:t>
                      </a:r>
                      <a:r>
                        <a:rPr lang="ru-RU" sz="2800" b="1" i="1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</a:t>
                      </a:r>
                      <a:endParaRPr lang="en-US" sz="2800" b="1" i="1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endParaRPr lang="ru-RU" sz="2800" b="1" i="1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i="1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</a:t>
                      </a:r>
                      <a:r>
                        <a:rPr lang="en-US" sz="2800" b="1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=</a:t>
                      </a:r>
                      <a:r>
                        <a:rPr lang="ru-RU" sz="2800" b="1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30 м/с</a:t>
                      </a:r>
                    </a:p>
                    <a:p>
                      <a:pPr marL="0" algn="l" defTabSz="914400" rtl="0" eaLnBrk="1" latinLnBrk="0" hangingPunct="1"/>
                      <a:endParaRPr lang="en-US" sz="2800" b="1" i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ACA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lvl="0" algn="l" defTabSz="914400" rtl="0" eaLnBrk="1" latinLnBrk="0" hangingPunct="1"/>
                      <a:endParaRPr lang="en-US" sz="2400" b="1" i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lvl="0" algn="l" defTabSz="914400" rtl="0" eaLnBrk="1" latinLnBrk="0" hangingPunct="1"/>
                      <a:endParaRPr lang="en-US" sz="2400" b="1" i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lvl="0" algn="l" defTabSz="914400" rtl="0" eaLnBrk="1" latinLnBrk="0" hangingPunct="1"/>
                      <a:endParaRPr lang="en-US" sz="2400" b="1" i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lvl="0" algn="l" defTabSz="914400" rtl="0" eaLnBrk="1" latinLnBrk="0" hangingPunct="1"/>
                      <a:endParaRPr lang="en-US" sz="2400" b="1" i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lvl="0" algn="l" defTabSz="914400" rtl="0" eaLnBrk="1" latinLnBrk="0" hangingPunct="1"/>
                      <a:r>
                        <a:rPr lang="ru-RU" sz="24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…</a:t>
                      </a:r>
                      <a:endParaRPr lang="en-US" sz="2400" b="1" i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lvl="0" algn="ctr" defTabSz="914400" rtl="0" eaLnBrk="1" latinLnBrk="0" hangingPunct="1"/>
                      <a:r>
                        <a:rPr lang="ru-RU" sz="2400" b="1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(выполняем</a:t>
                      </a:r>
                      <a:r>
                        <a:rPr lang="ru-RU" sz="2400" b="1" i="1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вычисления самостоятельно)</a:t>
                      </a:r>
                    </a:p>
                    <a:p>
                      <a:pPr marL="0" lvl="0" algn="ctr" defTabSz="914400" rtl="0" eaLnBrk="1" latinLnBrk="0" hangingPunct="1"/>
                      <a:endParaRPr lang="ru-RU" sz="2400" b="1" i="1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ACA"/>
                    </a:solidFill>
                  </a:tcPr>
                </a:tc>
              </a:tr>
              <a:tr h="11677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   S</a:t>
                      </a:r>
                      <a:r>
                        <a:rPr lang="en-US" sz="2800" b="1" i="1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2800" b="1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-?</a:t>
                      </a:r>
                      <a:endParaRPr lang="ru-RU" sz="2800" b="1" i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l" defTabSz="914400" rtl="0" eaLnBrk="1" latinLnBrk="0" hangingPunct="1"/>
                      <a:endParaRPr lang="ru-RU" sz="2800" b="1" i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AC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2800" b="1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ACA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ru-RU" sz="2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ACA"/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57158" y="785794"/>
            <a:ext cx="8072494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>
              <a:spcBef>
                <a:spcPct val="20000"/>
              </a:spcBef>
              <a:buClr>
                <a:srgbClr val="0BD0D9"/>
              </a:buClr>
              <a:buSzPct val="95000"/>
              <a:buFont typeface="Wingdings 2"/>
              <a:buChar char="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Паровоз движется со скоростью 108 км/ч.      </a:t>
            </a:r>
          </a:p>
          <a:p>
            <a:pPr marL="274320" lvl="0" indent="-274320">
              <a:spcBef>
                <a:spcPct val="20000"/>
              </a:spcBef>
              <a:buClr>
                <a:srgbClr val="0BD0D9"/>
              </a:buClr>
              <a:buSzPct val="95000"/>
              <a:buFont typeface="Wingdings 2"/>
              <a:buChar char="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Какое расстояние он пройдёт за 10 минут?</a:t>
            </a:r>
          </a:p>
        </p:txBody>
      </p:sp>
      <p:pic>
        <p:nvPicPr>
          <p:cNvPr id="7" name="Picture 12" descr="D:\WINDOWS\Users\Aida\Рабочий стол\ВСЁ МОЁ с Рабочего стола\новые уроки - проекты\новые картинки физика и материалы\img_mid_3777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6092825"/>
            <a:ext cx="164782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4859338" y="5143500"/>
            <a:ext cx="3570314" cy="571500"/>
          </a:xfrm>
          <a:prstGeom prst="rect">
            <a:avLst/>
          </a:prstGeom>
          <a:solidFill>
            <a:srgbClr val="FBF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sz="3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3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000 м.</a:t>
            </a:r>
            <a:endParaRPr lang="en-US" sz="32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8596" y="2571744"/>
            <a:ext cx="2286000" cy="35004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714612" y="2571744"/>
            <a:ext cx="1785937" cy="35004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6000760" y="2643182"/>
          <a:ext cx="1109663" cy="1074737"/>
        </p:xfrm>
        <a:graphic>
          <a:graphicData uri="http://schemas.openxmlformats.org/presentationml/2006/ole">
            <p:oleObj spid="_x0000_s1026" name="Equation" r:id="rId4" imgW="406080" imgH="393480" progId="Equation.3">
              <p:embed/>
            </p:oleObj>
          </a:graphicData>
        </a:graphic>
      </p:graphicFrame>
      <p:graphicFrame>
        <p:nvGraphicFramePr>
          <p:cNvPr id="1027" name="Object 10"/>
          <p:cNvGraphicFramePr>
            <a:graphicFrameLocks noChangeAspect="1"/>
          </p:cNvGraphicFramePr>
          <p:nvPr/>
        </p:nvGraphicFramePr>
        <p:xfrm>
          <a:off x="5786448" y="3786182"/>
          <a:ext cx="1393825" cy="500062"/>
        </p:xfrm>
        <a:graphic>
          <a:graphicData uri="http://schemas.openxmlformats.org/presentationml/2006/ole">
            <p:oleObj spid="_x0000_s1027" name="Equation" r:id="rId5" imgW="495000" imgH="177480" progId="Equation.3">
              <p:embed/>
            </p:oleObj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4500562" y="2571744"/>
            <a:ext cx="4286250" cy="35004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96532E-6 L 0.90555 -1.96532E-6 " pathEditMode="relative" ptsTypes="AA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4"/>
          <p:cNvGrpSpPr>
            <a:grpSpLocks/>
          </p:cNvGrpSpPr>
          <p:nvPr/>
        </p:nvGrpSpPr>
        <p:grpSpPr bwMode="auto">
          <a:xfrm>
            <a:off x="928688" y="2786063"/>
            <a:ext cx="3276600" cy="3048000"/>
            <a:chOff x="192" y="144"/>
            <a:chExt cx="2592" cy="264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1371" name="Line 3"/>
            <p:cNvSpPr>
              <a:spLocks noChangeShapeType="1"/>
            </p:cNvSpPr>
            <p:nvPr/>
          </p:nvSpPr>
          <p:spPr bwMode="auto">
            <a:xfrm>
              <a:off x="192" y="144"/>
              <a:ext cx="0" cy="264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72" name="Line 5"/>
            <p:cNvSpPr>
              <a:spLocks noChangeShapeType="1"/>
            </p:cNvSpPr>
            <p:nvPr/>
          </p:nvSpPr>
          <p:spPr bwMode="auto">
            <a:xfrm>
              <a:off x="448" y="144"/>
              <a:ext cx="0" cy="264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73" name="Line 6"/>
            <p:cNvSpPr>
              <a:spLocks noChangeShapeType="1"/>
            </p:cNvSpPr>
            <p:nvPr/>
          </p:nvSpPr>
          <p:spPr bwMode="auto">
            <a:xfrm>
              <a:off x="704" y="144"/>
              <a:ext cx="0" cy="264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74" name="Line 7"/>
            <p:cNvSpPr>
              <a:spLocks noChangeShapeType="1"/>
            </p:cNvSpPr>
            <p:nvPr/>
          </p:nvSpPr>
          <p:spPr bwMode="auto">
            <a:xfrm>
              <a:off x="960" y="144"/>
              <a:ext cx="0" cy="264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75" name="Line 8"/>
            <p:cNvSpPr>
              <a:spLocks noChangeShapeType="1"/>
            </p:cNvSpPr>
            <p:nvPr/>
          </p:nvSpPr>
          <p:spPr bwMode="auto">
            <a:xfrm>
              <a:off x="1216" y="144"/>
              <a:ext cx="0" cy="264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76" name="Line 9"/>
            <p:cNvSpPr>
              <a:spLocks noChangeShapeType="1"/>
            </p:cNvSpPr>
            <p:nvPr/>
          </p:nvSpPr>
          <p:spPr bwMode="auto">
            <a:xfrm>
              <a:off x="1472" y="144"/>
              <a:ext cx="0" cy="264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77" name="Line 10"/>
            <p:cNvSpPr>
              <a:spLocks noChangeShapeType="1"/>
            </p:cNvSpPr>
            <p:nvPr/>
          </p:nvSpPr>
          <p:spPr bwMode="auto">
            <a:xfrm>
              <a:off x="1728" y="144"/>
              <a:ext cx="0" cy="264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78" name="Line 11"/>
            <p:cNvSpPr>
              <a:spLocks noChangeShapeType="1"/>
            </p:cNvSpPr>
            <p:nvPr/>
          </p:nvSpPr>
          <p:spPr bwMode="auto">
            <a:xfrm>
              <a:off x="1984" y="144"/>
              <a:ext cx="0" cy="264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79" name="Line 12"/>
            <p:cNvSpPr>
              <a:spLocks noChangeShapeType="1"/>
            </p:cNvSpPr>
            <p:nvPr/>
          </p:nvSpPr>
          <p:spPr bwMode="auto">
            <a:xfrm>
              <a:off x="2240" y="144"/>
              <a:ext cx="0" cy="264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80" name="Line 13"/>
            <p:cNvSpPr>
              <a:spLocks noChangeShapeType="1"/>
            </p:cNvSpPr>
            <p:nvPr/>
          </p:nvSpPr>
          <p:spPr bwMode="auto">
            <a:xfrm>
              <a:off x="2496" y="144"/>
              <a:ext cx="0" cy="264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81" name="Line 14"/>
            <p:cNvSpPr>
              <a:spLocks noChangeShapeType="1"/>
            </p:cNvSpPr>
            <p:nvPr/>
          </p:nvSpPr>
          <p:spPr bwMode="auto">
            <a:xfrm>
              <a:off x="2752" y="144"/>
              <a:ext cx="0" cy="264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82" name="Line 26"/>
            <p:cNvSpPr>
              <a:spLocks noChangeShapeType="1"/>
            </p:cNvSpPr>
            <p:nvPr/>
          </p:nvSpPr>
          <p:spPr bwMode="auto">
            <a:xfrm>
              <a:off x="192" y="144"/>
              <a:ext cx="25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83" name="Line 28"/>
            <p:cNvSpPr>
              <a:spLocks noChangeShapeType="1"/>
            </p:cNvSpPr>
            <p:nvPr/>
          </p:nvSpPr>
          <p:spPr bwMode="auto">
            <a:xfrm>
              <a:off x="192" y="381"/>
              <a:ext cx="25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84" name="Line 29"/>
            <p:cNvSpPr>
              <a:spLocks noChangeShapeType="1"/>
            </p:cNvSpPr>
            <p:nvPr/>
          </p:nvSpPr>
          <p:spPr bwMode="auto">
            <a:xfrm>
              <a:off x="192" y="618"/>
              <a:ext cx="25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85" name="Line 30"/>
            <p:cNvSpPr>
              <a:spLocks noChangeShapeType="1"/>
            </p:cNvSpPr>
            <p:nvPr/>
          </p:nvSpPr>
          <p:spPr bwMode="auto">
            <a:xfrm>
              <a:off x="192" y="856"/>
              <a:ext cx="25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86" name="Line 31"/>
            <p:cNvSpPr>
              <a:spLocks noChangeShapeType="1"/>
            </p:cNvSpPr>
            <p:nvPr/>
          </p:nvSpPr>
          <p:spPr bwMode="auto">
            <a:xfrm>
              <a:off x="192" y="1093"/>
              <a:ext cx="25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87" name="Line 32"/>
            <p:cNvSpPr>
              <a:spLocks noChangeShapeType="1"/>
            </p:cNvSpPr>
            <p:nvPr/>
          </p:nvSpPr>
          <p:spPr bwMode="auto">
            <a:xfrm>
              <a:off x="192" y="1330"/>
              <a:ext cx="25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88" name="Line 33"/>
            <p:cNvSpPr>
              <a:spLocks noChangeShapeType="1"/>
            </p:cNvSpPr>
            <p:nvPr/>
          </p:nvSpPr>
          <p:spPr bwMode="auto">
            <a:xfrm>
              <a:off x="192" y="1567"/>
              <a:ext cx="25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89" name="Line 34"/>
            <p:cNvSpPr>
              <a:spLocks noChangeShapeType="1"/>
            </p:cNvSpPr>
            <p:nvPr/>
          </p:nvSpPr>
          <p:spPr bwMode="auto">
            <a:xfrm>
              <a:off x="192" y="1804"/>
              <a:ext cx="25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90" name="Line 35"/>
            <p:cNvSpPr>
              <a:spLocks noChangeShapeType="1"/>
            </p:cNvSpPr>
            <p:nvPr/>
          </p:nvSpPr>
          <p:spPr bwMode="auto">
            <a:xfrm>
              <a:off x="192" y="2041"/>
              <a:ext cx="25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91" name="Line 36"/>
            <p:cNvSpPr>
              <a:spLocks noChangeShapeType="1"/>
            </p:cNvSpPr>
            <p:nvPr/>
          </p:nvSpPr>
          <p:spPr bwMode="auto">
            <a:xfrm>
              <a:off x="192" y="2279"/>
              <a:ext cx="25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92" name="Line 37"/>
            <p:cNvSpPr>
              <a:spLocks noChangeShapeType="1"/>
            </p:cNvSpPr>
            <p:nvPr/>
          </p:nvSpPr>
          <p:spPr bwMode="auto">
            <a:xfrm>
              <a:off x="192" y="2516"/>
              <a:ext cx="25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93" name="Line 38"/>
            <p:cNvSpPr>
              <a:spLocks noChangeShapeType="1"/>
            </p:cNvSpPr>
            <p:nvPr/>
          </p:nvSpPr>
          <p:spPr bwMode="auto">
            <a:xfrm>
              <a:off x="192" y="2753"/>
              <a:ext cx="25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cxnSp>
        <p:nvCxnSpPr>
          <p:cNvPr id="51" name="Прямая со стрелкой 50"/>
          <p:cNvCxnSpPr/>
          <p:nvPr/>
        </p:nvCxnSpPr>
        <p:spPr>
          <a:xfrm rot="5400000" flipH="1" flipV="1">
            <a:off x="-254000" y="4357688"/>
            <a:ext cx="3001963" cy="1587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>
            <a:off x="1000125" y="5275263"/>
            <a:ext cx="3143250" cy="1587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>
            <a:off x="1187450" y="5000625"/>
            <a:ext cx="71438" cy="1588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>
            <a:off x="1187450" y="4714875"/>
            <a:ext cx="71438" cy="1588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>
            <a:off x="1187450" y="4429125"/>
            <a:ext cx="71438" cy="1588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>
            <a:off x="1187450" y="4143375"/>
            <a:ext cx="71438" cy="1588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rot="5400000">
            <a:off x="1212850" y="5002213"/>
            <a:ext cx="1587" cy="1588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rot="5400000">
            <a:off x="1547813" y="5237163"/>
            <a:ext cx="46037" cy="1587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 rot="5400000">
            <a:off x="1895475" y="5237163"/>
            <a:ext cx="46037" cy="1588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 rot="5400000">
            <a:off x="2177256" y="5252244"/>
            <a:ext cx="73025" cy="1588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единительная линия 85"/>
          <p:cNvCxnSpPr/>
          <p:nvPr/>
        </p:nvCxnSpPr>
        <p:spPr>
          <a:xfrm rot="5400000">
            <a:off x="2821781" y="5250657"/>
            <a:ext cx="73025" cy="1588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единительная линия 86"/>
          <p:cNvCxnSpPr/>
          <p:nvPr/>
        </p:nvCxnSpPr>
        <p:spPr>
          <a:xfrm rot="5400000">
            <a:off x="3178969" y="5250657"/>
            <a:ext cx="73025" cy="1587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Прямая соединительная линия 87"/>
          <p:cNvCxnSpPr/>
          <p:nvPr/>
        </p:nvCxnSpPr>
        <p:spPr>
          <a:xfrm rot="5400000">
            <a:off x="3464719" y="5250657"/>
            <a:ext cx="73025" cy="1587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единительная линия 88"/>
          <p:cNvCxnSpPr/>
          <p:nvPr/>
        </p:nvCxnSpPr>
        <p:spPr>
          <a:xfrm rot="5400000">
            <a:off x="2536031" y="5250657"/>
            <a:ext cx="73025" cy="1588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единительная линия 89"/>
          <p:cNvCxnSpPr/>
          <p:nvPr/>
        </p:nvCxnSpPr>
        <p:spPr>
          <a:xfrm rot="5400000">
            <a:off x="3821906" y="5250657"/>
            <a:ext cx="73025" cy="1588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/>
          <p:cNvCxnSpPr/>
          <p:nvPr/>
        </p:nvCxnSpPr>
        <p:spPr>
          <a:xfrm>
            <a:off x="1176338" y="3868738"/>
            <a:ext cx="71437" cy="1587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/>
          <p:nvPr/>
        </p:nvCxnSpPr>
        <p:spPr>
          <a:xfrm>
            <a:off x="1192213" y="3582988"/>
            <a:ext cx="71437" cy="1587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единительная линия 92"/>
          <p:cNvCxnSpPr/>
          <p:nvPr/>
        </p:nvCxnSpPr>
        <p:spPr>
          <a:xfrm>
            <a:off x="1176338" y="3319463"/>
            <a:ext cx="71437" cy="1587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85" name="TextBox 93"/>
          <p:cNvSpPr txBox="1">
            <a:spLocks noChangeArrowheads="1"/>
          </p:cNvSpPr>
          <p:nvPr/>
        </p:nvSpPr>
        <p:spPr bwMode="auto">
          <a:xfrm>
            <a:off x="928688" y="4549775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/>
              <a:t>2</a:t>
            </a:r>
          </a:p>
        </p:txBody>
      </p:sp>
      <p:sp>
        <p:nvSpPr>
          <p:cNvPr id="11286" name="TextBox 95"/>
          <p:cNvSpPr txBox="1">
            <a:spLocks noChangeArrowheads="1"/>
          </p:cNvSpPr>
          <p:nvPr/>
        </p:nvSpPr>
        <p:spPr bwMode="auto">
          <a:xfrm>
            <a:off x="928688" y="4286250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/>
              <a:t>3</a:t>
            </a:r>
          </a:p>
        </p:txBody>
      </p:sp>
      <p:sp>
        <p:nvSpPr>
          <p:cNvPr id="11287" name="TextBox 97"/>
          <p:cNvSpPr txBox="1">
            <a:spLocks noChangeArrowheads="1"/>
          </p:cNvSpPr>
          <p:nvPr/>
        </p:nvSpPr>
        <p:spPr bwMode="auto">
          <a:xfrm>
            <a:off x="1390650" y="5286375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/>
              <a:t>1</a:t>
            </a:r>
          </a:p>
        </p:txBody>
      </p:sp>
      <p:sp>
        <p:nvSpPr>
          <p:cNvPr id="11288" name="TextBox 99"/>
          <p:cNvSpPr txBox="1">
            <a:spLocks noChangeArrowheads="1"/>
          </p:cNvSpPr>
          <p:nvPr/>
        </p:nvSpPr>
        <p:spPr bwMode="auto">
          <a:xfrm>
            <a:off x="928688" y="4857750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/>
              <a:t>1</a:t>
            </a:r>
          </a:p>
        </p:txBody>
      </p:sp>
      <p:sp>
        <p:nvSpPr>
          <p:cNvPr id="11289" name="TextBox 101"/>
          <p:cNvSpPr txBox="1">
            <a:spLocks noChangeArrowheads="1"/>
          </p:cNvSpPr>
          <p:nvPr/>
        </p:nvSpPr>
        <p:spPr bwMode="auto">
          <a:xfrm>
            <a:off x="928688" y="3951288"/>
            <a:ext cx="285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/>
              <a:t>4</a:t>
            </a:r>
          </a:p>
        </p:txBody>
      </p:sp>
      <p:sp>
        <p:nvSpPr>
          <p:cNvPr id="11290" name="TextBox 103"/>
          <p:cNvSpPr txBox="1">
            <a:spLocks noChangeArrowheads="1"/>
          </p:cNvSpPr>
          <p:nvPr/>
        </p:nvSpPr>
        <p:spPr bwMode="auto">
          <a:xfrm>
            <a:off x="928688" y="3714750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/>
              <a:t>5</a:t>
            </a:r>
          </a:p>
        </p:txBody>
      </p:sp>
      <p:sp>
        <p:nvSpPr>
          <p:cNvPr id="11291" name="TextBox 104"/>
          <p:cNvSpPr txBox="1">
            <a:spLocks noChangeArrowheads="1"/>
          </p:cNvSpPr>
          <p:nvPr/>
        </p:nvSpPr>
        <p:spPr bwMode="auto">
          <a:xfrm>
            <a:off x="928688" y="3413125"/>
            <a:ext cx="2857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 i="1"/>
              <a:t>6</a:t>
            </a:r>
          </a:p>
        </p:txBody>
      </p:sp>
      <p:sp>
        <p:nvSpPr>
          <p:cNvPr id="11292" name="TextBox 105"/>
          <p:cNvSpPr txBox="1">
            <a:spLocks noChangeArrowheads="1"/>
          </p:cNvSpPr>
          <p:nvPr/>
        </p:nvSpPr>
        <p:spPr bwMode="auto">
          <a:xfrm>
            <a:off x="928688" y="3071813"/>
            <a:ext cx="285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 i="1"/>
              <a:t>7</a:t>
            </a:r>
          </a:p>
        </p:txBody>
      </p:sp>
      <p:sp>
        <p:nvSpPr>
          <p:cNvPr id="11293" name="TextBox 106"/>
          <p:cNvSpPr txBox="1">
            <a:spLocks noChangeArrowheads="1"/>
          </p:cNvSpPr>
          <p:nvPr/>
        </p:nvSpPr>
        <p:spPr bwMode="auto">
          <a:xfrm>
            <a:off x="1714500" y="5286375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/>
              <a:t>2</a:t>
            </a:r>
          </a:p>
        </p:txBody>
      </p:sp>
      <p:sp>
        <p:nvSpPr>
          <p:cNvPr id="11294" name="TextBox 107"/>
          <p:cNvSpPr txBox="1">
            <a:spLocks noChangeArrowheads="1"/>
          </p:cNvSpPr>
          <p:nvPr/>
        </p:nvSpPr>
        <p:spPr bwMode="auto">
          <a:xfrm>
            <a:off x="2071688" y="5308600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/>
              <a:t>3</a:t>
            </a:r>
          </a:p>
        </p:txBody>
      </p:sp>
      <p:sp>
        <p:nvSpPr>
          <p:cNvPr id="11295" name="TextBox 108"/>
          <p:cNvSpPr txBox="1">
            <a:spLocks noChangeArrowheads="1"/>
          </p:cNvSpPr>
          <p:nvPr/>
        </p:nvSpPr>
        <p:spPr bwMode="auto">
          <a:xfrm>
            <a:off x="2357438" y="5308600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/>
              <a:t>4</a:t>
            </a:r>
          </a:p>
        </p:txBody>
      </p:sp>
      <p:sp>
        <p:nvSpPr>
          <p:cNvPr id="11296" name="TextBox 109"/>
          <p:cNvSpPr txBox="1">
            <a:spLocks noChangeArrowheads="1"/>
          </p:cNvSpPr>
          <p:nvPr/>
        </p:nvSpPr>
        <p:spPr bwMode="auto">
          <a:xfrm>
            <a:off x="3071813" y="5319713"/>
            <a:ext cx="2857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/>
              <a:t>6</a:t>
            </a:r>
          </a:p>
        </p:txBody>
      </p:sp>
      <p:sp>
        <p:nvSpPr>
          <p:cNvPr id="11297" name="TextBox 110"/>
          <p:cNvSpPr txBox="1">
            <a:spLocks noChangeArrowheads="1"/>
          </p:cNvSpPr>
          <p:nvPr/>
        </p:nvSpPr>
        <p:spPr bwMode="auto">
          <a:xfrm>
            <a:off x="2714625" y="5308600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/>
              <a:t>5</a:t>
            </a:r>
          </a:p>
        </p:txBody>
      </p:sp>
      <p:sp>
        <p:nvSpPr>
          <p:cNvPr id="11298" name="TextBox 111"/>
          <p:cNvSpPr txBox="1">
            <a:spLocks noChangeArrowheads="1"/>
          </p:cNvSpPr>
          <p:nvPr/>
        </p:nvSpPr>
        <p:spPr bwMode="auto">
          <a:xfrm>
            <a:off x="3357563" y="5324475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/>
              <a:t>7</a:t>
            </a:r>
          </a:p>
        </p:txBody>
      </p:sp>
      <p:sp>
        <p:nvSpPr>
          <p:cNvPr id="11299" name="TextBox 113"/>
          <p:cNvSpPr txBox="1">
            <a:spLocks noChangeArrowheads="1"/>
          </p:cNvSpPr>
          <p:nvPr/>
        </p:nvSpPr>
        <p:spPr bwMode="auto">
          <a:xfrm>
            <a:off x="3714750" y="5319713"/>
            <a:ext cx="2857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/>
              <a:t>8</a:t>
            </a:r>
          </a:p>
        </p:txBody>
      </p:sp>
      <p:sp>
        <p:nvSpPr>
          <p:cNvPr id="11301" name="TextBox 118"/>
          <p:cNvSpPr txBox="1">
            <a:spLocks noChangeArrowheads="1"/>
          </p:cNvSpPr>
          <p:nvPr/>
        </p:nvSpPr>
        <p:spPr bwMode="auto">
          <a:xfrm>
            <a:off x="500063" y="2571750"/>
            <a:ext cx="1000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sz="3200" b="1" i="1" dirty="0">
                <a:solidFill>
                  <a:srgbClr val="C00000"/>
                </a:solidFill>
              </a:rPr>
              <a:t>S</a:t>
            </a:r>
            <a:r>
              <a:rPr lang="ru-RU" sz="3200" b="1" i="1" dirty="0">
                <a:solidFill>
                  <a:srgbClr val="C00000"/>
                </a:solidFill>
              </a:rPr>
              <a:t>,</a:t>
            </a:r>
            <a:r>
              <a:rPr lang="ru-RU" sz="2400" b="1" i="1" dirty="0">
                <a:solidFill>
                  <a:srgbClr val="C00000"/>
                </a:solidFill>
              </a:rPr>
              <a:t>м</a:t>
            </a:r>
          </a:p>
        </p:txBody>
      </p:sp>
      <p:sp>
        <p:nvSpPr>
          <p:cNvPr id="11302" name="TextBox 119"/>
          <p:cNvSpPr txBox="1">
            <a:spLocks noChangeArrowheads="1"/>
          </p:cNvSpPr>
          <p:nvPr/>
        </p:nvSpPr>
        <p:spPr bwMode="auto">
          <a:xfrm>
            <a:off x="928688" y="5286375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b="1" i="1"/>
              <a:t>0</a:t>
            </a:r>
            <a:endParaRPr lang="ru-RU" b="1" i="1"/>
          </a:p>
        </p:txBody>
      </p:sp>
      <p:grpSp>
        <p:nvGrpSpPr>
          <p:cNvPr id="3" name="Group 44"/>
          <p:cNvGrpSpPr>
            <a:grpSpLocks/>
          </p:cNvGrpSpPr>
          <p:nvPr/>
        </p:nvGrpSpPr>
        <p:grpSpPr bwMode="auto">
          <a:xfrm>
            <a:off x="5072066" y="2786058"/>
            <a:ext cx="3276600" cy="3048000"/>
            <a:chOff x="192" y="144"/>
            <a:chExt cx="2592" cy="264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1348" name="Line 3"/>
            <p:cNvSpPr>
              <a:spLocks noChangeShapeType="1"/>
            </p:cNvSpPr>
            <p:nvPr/>
          </p:nvSpPr>
          <p:spPr bwMode="auto">
            <a:xfrm>
              <a:off x="192" y="144"/>
              <a:ext cx="0" cy="264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49" name="Line 5"/>
            <p:cNvSpPr>
              <a:spLocks noChangeShapeType="1"/>
            </p:cNvSpPr>
            <p:nvPr/>
          </p:nvSpPr>
          <p:spPr bwMode="auto">
            <a:xfrm>
              <a:off x="448" y="144"/>
              <a:ext cx="0" cy="264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50" name="Line 6"/>
            <p:cNvSpPr>
              <a:spLocks noChangeShapeType="1"/>
            </p:cNvSpPr>
            <p:nvPr/>
          </p:nvSpPr>
          <p:spPr bwMode="auto">
            <a:xfrm>
              <a:off x="704" y="144"/>
              <a:ext cx="0" cy="264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51" name="Line 7"/>
            <p:cNvSpPr>
              <a:spLocks noChangeShapeType="1"/>
            </p:cNvSpPr>
            <p:nvPr/>
          </p:nvSpPr>
          <p:spPr bwMode="auto">
            <a:xfrm>
              <a:off x="960" y="144"/>
              <a:ext cx="0" cy="264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52" name="Line 8"/>
            <p:cNvSpPr>
              <a:spLocks noChangeShapeType="1"/>
            </p:cNvSpPr>
            <p:nvPr/>
          </p:nvSpPr>
          <p:spPr bwMode="auto">
            <a:xfrm>
              <a:off x="1216" y="144"/>
              <a:ext cx="0" cy="264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53" name="Line 9"/>
            <p:cNvSpPr>
              <a:spLocks noChangeShapeType="1"/>
            </p:cNvSpPr>
            <p:nvPr/>
          </p:nvSpPr>
          <p:spPr bwMode="auto">
            <a:xfrm>
              <a:off x="1472" y="144"/>
              <a:ext cx="0" cy="264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54" name="Line 10"/>
            <p:cNvSpPr>
              <a:spLocks noChangeShapeType="1"/>
            </p:cNvSpPr>
            <p:nvPr/>
          </p:nvSpPr>
          <p:spPr bwMode="auto">
            <a:xfrm>
              <a:off x="1728" y="144"/>
              <a:ext cx="0" cy="264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55" name="Line 11"/>
            <p:cNvSpPr>
              <a:spLocks noChangeShapeType="1"/>
            </p:cNvSpPr>
            <p:nvPr/>
          </p:nvSpPr>
          <p:spPr bwMode="auto">
            <a:xfrm>
              <a:off x="1984" y="144"/>
              <a:ext cx="0" cy="264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56" name="Line 12"/>
            <p:cNvSpPr>
              <a:spLocks noChangeShapeType="1"/>
            </p:cNvSpPr>
            <p:nvPr/>
          </p:nvSpPr>
          <p:spPr bwMode="auto">
            <a:xfrm>
              <a:off x="2240" y="144"/>
              <a:ext cx="0" cy="264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57" name="Line 13"/>
            <p:cNvSpPr>
              <a:spLocks noChangeShapeType="1"/>
            </p:cNvSpPr>
            <p:nvPr/>
          </p:nvSpPr>
          <p:spPr bwMode="auto">
            <a:xfrm>
              <a:off x="2496" y="144"/>
              <a:ext cx="0" cy="264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58" name="Line 14"/>
            <p:cNvSpPr>
              <a:spLocks noChangeShapeType="1"/>
            </p:cNvSpPr>
            <p:nvPr/>
          </p:nvSpPr>
          <p:spPr bwMode="auto">
            <a:xfrm>
              <a:off x="2752" y="144"/>
              <a:ext cx="0" cy="264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59" name="Line 26"/>
            <p:cNvSpPr>
              <a:spLocks noChangeShapeType="1"/>
            </p:cNvSpPr>
            <p:nvPr/>
          </p:nvSpPr>
          <p:spPr bwMode="auto">
            <a:xfrm>
              <a:off x="192" y="144"/>
              <a:ext cx="25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60" name="Line 28"/>
            <p:cNvSpPr>
              <a:spLocks noChangeShapeType="1"/>
            </p:cNvSpPr>
            <p:nvPr/>
          </p:nvSpPr>
          <p:spPr bwMode="auto">
            <a:xfrm>
              <a:off x="192" y="381"/>
              <a:ext cx="25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61" name="Line 29"/>
            <p:cNvSpPr>
              <a:spLocks noChangeShapeType="1"/>
            </p:cNvSpPr>
            <p:nvPr/>
          </p:nvSpPr>
          <p:spPr bwMode="auto">
            <a:xfrm>
              <a:off x="192" y="618"/>
              <a:ext cx="25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62" name="Line 30"/>
            <p:cNvSpPr>
              <a:spLocks noChangeShapeType="1"/>
            </p:cNvSpPr>
            <p:nvPr/>
          </p:nvSpPr>
          <p:spPr bwMode="auto">
            <a:xfrm>
              <a:off x="192" y="856"/>
              <a:ext cx="25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63" name="Line 31"/>
            <p:cNvSpPr>
              <a:spLocks noChangeShapeType="1"/>
            </p:cNvSpPr>
            <p:nvPr/>
          </p:nvSpPr>
          <p:spPr bwMode="auto">
            <a:xfrm>
              <a:off x="192" y="1093"/>
              <a:ext cx="25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64" name="Line 32"/>
            <p:cNvSpPr>
              <a:spLocks noChangeShapeType="1"/>
            </p:cNvSpPr>
            <p:nvPr/>
          </p:nvSpPr>
          <p:spPr bwMode="auto">
            <a:xfrm>
              <a:off x="192" y="1330"/>
              <a:ext cx="25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65" name="Line 33"/>
            <p:cNvSpPr>
              <a:spLocks noChangeShapeType="1"/>
            </p:cNvSpPr>
            <p:nvPr/>
          </p:nvSpPr>
          <p:spPr bwMode="auto">
            <a:xfrm>
              <a:off x="192" y="1567"/>
              <a:ext cx="25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66" name="Line 34"/>
            <p:cNvSpPr>
              <a:spLocks noChangeShapeType="1"/>
            </p:cNvSpPr>
            <p:nvPr/>
          </p:nvSpPr>
          <p:spPr bwMode="auto">
            <a:xfrm>
              <a:off x="192" y="1804"/>
              <a:ext cx="25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67" name="Line 35"/>
            <p:cNvSpPr>
              <a:spLocks noChangeShapeType="1"/>
            </p:cNvSpPr>
            <p:nvPr/>
          </p:nvSpPr>
          <p:spPr bwMode="auto">
            <a:xfrm>
              <a:off x="192" y="2041"/>
              <a:ext cx="25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68" name="Line 36"/>
            <p:cNvSpPr>
              <a:spLocks noChangeShapeType="1"/>
            </p:cNvSpPr>
            <p:nvPr/>
          </p:nvSpPr>
          <p:spPr bwMode="auto">
            <a:xfrm>
              <a:off x="192" y="2279"/>
              <a:ext cx="25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69" name="Line 37"/>
            <p:cNvSpPr>
              <a:spLocks noChangeShapeType="1"/>
            </p:cNvSpPr>
            <p:nvPr/>
          </p:nvSpPr>
          <p:spPr bwMode="auto">
            <a:xfrm>
              <a:off x="192" y="2516"/>
              <a:ext cx="25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70" name="Line 38"/>
            <p:cNvSpPr>
              <a:spLocks noChangeShapeType="1"/>
            </p:cNvSpPr>
            <p:nvPr/>
          </p:nvSpPr>
          <p:spPr bwMode="auto">
            <a:xfrm>
              <a:off x="192" y="2753"/>
              <a:ext cx="25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cxnSp>
        <p:nvCxnSpPr>
          <p:cNvPr id="146" name="Прямая со стрелкой 145"/>
          <p:cNvCxnSpPr/>
          <p:nvPr/>
        </p:nvCxnSpPr>
        <p:spPr>
          <a:xfrm rot="5400000" flipH="1" flipV="1">
            <a:off x="3883819" y="4214019"/>
            <a:ext cx="3000375" cy="1587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Прямая со стрелкой 146"/>
          <p:cNvCxnSpPr/>
          <p:nvPr/>
        </p:nvCxnSpPr>
        <p:spPr>
          <a:xfrm>
            <a:off x="5143500" y="5275263"/>
            <a:ext cx="3143250" cy="1587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Прямая соединительная линия 147"/>
          <p:cNvCxnSpPr/>
          <p:nvPr/>
        </p:nvCxnSpPr>
        <p:spPr>
          <a:xfrm>
            <a:off x="5330825" y="5000625"/>
            <a:ext cx="71438" cy="1588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Прямая соединительная линия 148"/>
          <p:cNvCxnSpPr/>
          <p:nvPr/>
        </p:nvCxnSpPr>
        <p:spPr>
          <a:xfrm>
            <a:off x="5330825" y="4714875"/>
            <a:ext cx="71438" cy="1588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Прямая соединительная линия 149"/>
          <p:cNvCxnSpPr/>
          <p:nvPr/>
        </p:nvCxnSpPr>
        <p:spPr>
          <a:xfrm>
            <a:off x="5330825" y="4429125"/>
            <a:ext cx="71438" cy="1588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Прямая соединительная линия 150"/>
          <p:cNvCxnSpPr/>
          <p:nvPr/>
        </p:nvCxnSpPr>
        <p:spPr>
          <a:xfrm>
            <a:off x="5330825" y="4143375"/>
            <a:ext cx="71438" cy="1588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Прямая соединительная линия 151"/>
          <p:cNvCxnSpPr/>
          <p:nvPr/>
        </p:nvCxnSpPr>
        <p:spPr>
          <a:xfrm rot="5400000">
            <a:off x="5357813" y="5002213"/>
            <a:ext cx="1587" cy="1587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Прямая соединительная линия 152"/>
          <p:cNvCxnSpPr/>
          <p:nvPr/>
        </p:nvCxnSpPr>
        <p:spPr>
          <a:xfrm rot="5400000">
            <a:off x="5691981" y="5237957"/>
            <a:ext cx="46037" cy="0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Прямая соединительная линия 153"/>
          <p:cNvCxnSpPr/>
          <p:nvPr/>
        </p:nvCxnSpPr>
        <p:spPr>
          <a:xfrm rot="5400000">
            <a:off x="6038850" y="5237163"/>
            <a:ext cx="46037" cy="1588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Прямая соединительная линия 154"/>
          <p:cNvCxnSpPr/>
          <p:nvPr/>
        </p:nvCxnSpPr>
        <p:spPr>
          <a:xfrm rot="5400000">
            <a:off x="6322219" y="5252244"/>
            <a:ext cx="73025" cy="1587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Прямая соединительная линия 155"/>
          <p:cNvCxnSpPr/>
          <p:nvPr/>
        </p:nvCxnSpPr>
        <p:spPr>
          <a:xfrm rot="5400000">
            <a:off x="6965156" y="5250657"/>
            <a:ext cx="73025" cy="1588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Прямая соединительная линия 156"/>
          <p:cNvCxnSpPr/>
          <p:nvPr/>
        </p:nvCxnSpPr>
        <p:spPr>
          <a:xfrm rot="5400000">
            <a:off x="7322344" y="5250657"/>
            <a:ext cx="73025" cy="1587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Прямая соединительная линия 157"/>
          <p:cNvCxnSpPr/>
          <p:nvPr/>
        </p:nvCxnSpPr>
        <p:spPr>
          <a:xfrm rot="5400000">
            <a:off x="7608094" y="5250657"/>
            <a:ext cx="73025" cy="1587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Прямая соединительная линия 158"/>
          <p:cNvCxnSpPr/>
          <p:nvPr/>
        </p:nvCxnSpPr>
        <p:spPr>
          <a:xfrm rot="5400000">
            <a:off x="6679406" y="5250657"/>
            <a:ext cx="73025" cy="1588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Прямая соединительная линия 159"/>
          <p:cNvCxnSpPr/>
          <p:nvPr/>
        </p:nvCxnSpPr>
        <p:spPr>
          <a:xfrm rot="5400000">
            <a:off x="7965281" y="5250657"/>
            <a:ext cx="73025" cy="1588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Прямая соединительная линия 160"/>
          <p:cNvCxnSpPr/>
          <p:nvPr/>
        </p:nvCxnSpPr>
        <p:spPr>
          <a:xfrm>
            <a:off x="5319713" y="3868738"/>
            <a:ext cx="71437" cy="1587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Прямая соединительная линия 161"/>
          <p:cNvCxnSpPr/>
          <p:nvPr/>
        </p:nvCxnSpPr>
        <p:spPr>
          <a:xfrm>
            <a:off x="5335588" y="3582988"/>
            <a:ext cx="71437" cy="1587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Прямая соединительная линия 162"/>
          <p:cNvCxnSpPr/>
          <p:nvPr/>
        </p:nvCxnSpPr>
        <p:spPr>
          <a:xfrm>
            <a:off x="5319713" y="3319463"/>
            <a:ext cx="71437" cy="1587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22" name="TextBox 163"/>
          <p:cNvSpPr txBox="1">
            <a:spLocks noChangeArrowheads="1"/>
          </p:cNvSpPr>
          <p:nvPr/>
        </p:nvSpPr>
        <p:spPr bwMode="auto">
          <a:xfrm>
            <a:off x="5072063" y="4549775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/>
              <a:t>2</a:t>
            </a:r>
          </a:p>
        </p:txBody>
      </p:sp>
      <p:sp>
        <p:nvSpPr>
          <p:cNvPr id="11323" name="TextBox 164"/>
          <p:cNvSpPr txBox="1">
            <a:spLocks noChangeArrowheads="1"/>
          </p:cNvSpPr>
          <p:nvPr/>
        </p:nvSpPr>
        <p:spPr bwMode="auto">
          <a:xfrm>
            <a:off x="5072063" y="4286250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/>
              <a:t>3</a:t>
            </a:r>
          </a:p>
        </p:txBody>
      </p:sp>
      <p:sp>
        <p:nvSpPr>
          <p:cNvPr id="11324" name="TextBox 165"/>
          <p:cNvSpPr txBox="1">
            <a:spLocks noChangeArrowheads="1"/>
          </p:cNvSpPr>
          <p:nvPr/>
        </p:nvSpPr>
        <p:spPr bwMode="auto">
          <a:xfrm>
            <a:off x="5534025" y="5286375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/>
              <a:t>1</a:t>
            </a:r>
          </a:p>
        </p:txBody>
      </p:sp>
      <p:sp>
        <p:nvSpPr>
          <p:cNvPr id="11325" name="TextBox 166"/>
          <p:cNvSpPr txBox="1">
            <a:spLocks noChangeArrowheads="1"/>
          </p:cNvSpPr>
          <p:nvPr/>
        </p:nvSpPr>
        <p:spPr bwMode="auto">
          <a:xfrm>
            <a:off x="5072063" y="4857750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/>
              <a:t>1</a:t>
            </a:r>
          </a:p>
        </p:txBody>
      </p:sp>
      <p:sp>
        <p:nvSpPr>
          <p:cNvPr id="11326" name="TextBox 167"/>
          <p:cNvSpPr txBox="1">
            <a:spLocks noChangeArrowheads="1"/>
          </p:cNvSpPr>
          <p:nvPr/>
        </p:nvSpPr>
        <p:spPr bwMode="auto">
          <a:xfrm>
            <a:off x="5072063" y="3951288"/>
            <a:ext cx="285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/>
              <a:t>4</a:t>
            </a:r>
          </a:p>
        </p:txBody>
      </p:sp>
      <p:sp>
        <p:nvSpPr>
          <p:cNvPr id="11327" name="TextBox 168"/>
          <p:cNvSpPr txBox="1">
            <a:spLocks noChangeArrowheads="1"/>
          </p:cNvSpPr>
          <p:nvPr/>
        </p:nvSpPr>
        <p:spPr bwMode="auto">
          <a:xfrm>
            <a:off x="5072063" y="3714750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/>
              <a:t>5</a:t>
            </a:r>
          </a:p>
        </p:txBody>
      </p:sp>
      <p:sp>
        <p:nvSpPr>
          <p:cNvPr id="11328" name="TextBox 169"/>
          <p:cNvSpPr txBox="1">
            <a:spLocks noChangeArrowheads="1"/>
          </p:cNvSpPr>
          <p:nvPr/>
        </p:nvSpPr>
        <p:spPr bwMode="auto">
          <a:xfrm>
            <a:off x="5072063" y="3413125"/>
            <a:ext cx="2857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 i="1"/>
              <a:t>6</a:t>
            </a:r>
          </a:p>
        </p:txBody>
      </p:sp>
      <p:sp>
        <p:nvSpPr>
          <p:cNvPr id="11329" name="TextBox 170"/>
          <p:cNvSpPr txBox="1">
            <a:spLocks noChangeArrowheads="1"/>
          </p:cNvSpPr>
          <p:nvPr/>
        </p:nvSpPr>
        <p:spPr bwMode="auto">
          <a:xfrm>
            <a:off x="5072063" y="3071813"/>
            <a:ext cx="285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 i="1"/>
              <a:t>7</a:t>
            </a:r>
          </a:p>
        </p:txBody>
      </p:sp>
      <p:sp>
        <p:nvSpPr>
          <p:cNvPr id="11330" name="TextBox 171"/>
          <p:cNvSpPr txBox="1">
            <a:spLocks noChangeArrowheads="1"/>
          </p:cNvSpPr>
          <p:nvPr/>
        </p:nvSpPr>
        <p:spPr bwMode="auto">
          <a:xfrm>
            <a:off x="5857875" y="5286375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/>
              <a:t>2</a:t>
            </a:r>
          </a:p>
        </p:txBody>
      </p:sp>
      <p:sp>
        <p:nvSpPr>
          <p:cNvPr id="11331" name="TextBox 172"/>
          <p:cNvSpPr txBox="1">
            <a:spLocks noChangeArrowheads="1"/>
          </p:cNvSpPr>
          <p:nvPr/>
        </p:nvSpPr>
        <p:spPr bwMode="auto">
          <a:xfrm>
            <a:off x="6215063" y="5308600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/>
              <a:t>3</a:t>
            </a:r>
          </a:p>
        </p:txBody>
      </p:sp>
      <p:sp>
        <p:nvSpPr>
          <p:cNvPr id="11332" name="TextBox 173"/>
          <p:cNvSpPr txBox="1">
            <a:spLocks noChangeArrowheads="1"/>
          </p:cNvSpPr>
          <p:nvPr/>
        </p:nvSpPr>
        <p:spPr bwMode="auto">
          <a:xfrm>
            <a:off x="6500813" y="5308600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/>
              <a:t>4</a:t>
            </a:r>
          </a:p>
        </p:txBody>
      </p:sp>
      <p:sp>
        <p:nvSpPr>
          <p:cNvPr id="11333" name="TextBox 174"/>
          <p:cNvSpPr txBox="1">
            <a:spLocks noChangeArrowheads="1"/>
          </p:cNvSpPr>
          <p:nvPr/>
        </p:nvSpPr>
        <p:spPr bwMode="auto">
          <a:xfrm>
            <a:off x="7215188" y="5319713"/>
            <a:ext cx="2857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/>
              <a:t>6</a:t>
            </a:r>
          </a:p>
        </p:txBody>
      </p:sp>
      <p:sp>
        <p:nvSpPr>
          <p:cNvPr id="11334" name="TextBox 175"/>
          <p:cNvSpPr txBox="1">
            <a:spLocks noChangeArrowheads="1"/>
          </p:cNvSpPr>
          <p:nvPr/>
        </p:nvSpPr>
        <p:spPr bwMode="auto">
          <a:xfrm>
            <a:off x="6858000" y="5308600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/>
              <a:t>5</a:t>
            </a:r>
          </a:p>
        </p:txBody>
      </p:sp>
      <p:sp>
        <p:nvSpPr>
          <p:cNvPr id="11335" name="TextBox 176"/>
          <p:cNvSpPr txBox="1">
            <a:spLocks noChangeArrowheads="1"/>
          </p:cNvSpPr>
          <p:nvPr/>
        </p:nvSpPr>
        <p:spPr bwMode="auto">
          <a:xfrm>
            <a:off x="7500938" y="5324475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/>
              <a:t>7</a:t>
            </a:r>
          </a:p>
        </p:txBody>
      </p:sp>
      <p:sp>
        <p:nvSpPr>
          <p:cNvPr id="11336" name="TextBox 177"/>
          <p:cNvSpPr txBox="1">
            <a:spLocks noChangeArrowheads="1"/>
          </p:cNvSpPr>
          <p:nvPr/>
        </p:nvSpPr>
        <p:spPr bwMode="auto">
          <a:xfrm>
            <a:off x="7858125" y="5319713"/>
            <a:ext cx="2857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/>
              <a:t>8</a:t>
            </a:r>
          </a:p>
        </p:txBody>
      </p:sp>
      <p:sp>
        <p:nvSpPr>
          <p:cNvPr id="11337" name="TextBox 178"/>
          <p:cNvSpPr txBox="1">
            <a:spLocks noChangeArrowheads="1"/>
          </p:cNvSpPr>
          <p:nvPr/>
        </p:nvSpPr>
        <p:spPr bwMode="auto">
          <a:xfrm>
            <a:off x="8143875" y="5143500"/>
            <a:ext cx="714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sz="3200" b="1" i="1" dirty="0">
                <a:solidFill>
                  <a:srgbClr val="C00000"/>
                </a:solidFill>
              </a:rPr>
              <a:t>t</a:t>
            </a:r>
            <a:r>
              <a:rPr lang="ru-RU" sz="3200" b="1" i="1" dirty="0">
                <a:solidFill>
                  <a:srgbClr val="C00000"/>
                </a:solidFill>
              </a:rPr>
              <a:t>,</a:t>
            </a:r>
            <a:r>
              <a:rPr lang="ru-RU" sz="2400" b="1" i="1" dirty="0">
                <a:solidFill>
                  <a:srgbClr val="C00000"/>
                </a:solidFill>
              </a:rPr>
              <a:t>с</a:t>
            </a:r>
          </a:p>
        </p:txBody>
      </p:sp>
      <p:sp>
        <p:nvSpPr>
          <p:cNvPr id="11338" name="TextBox 179"/>
          <p:cNvSpPr txBox="1">
            <a:spLocks noChangeArrowheads="1"/>
          </p:cNvSpPr>
          <p:nvPr/>
        </p:nvSpPr>
        <p:spPr bwMode="auto">
          <a:xfrm>
            <a:off x="4286250" y="2571750"/>
            <a:ext cx="12144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sz="3200" b="1" i="1" dirty="0">
                <a:solidFill>
                  <a:srgbClr val="C00000"/>
                </a:solidFill>
                <a:latin typeface="Times New Roman" charset="0"/>
                <a:cs typeface="Times New Roman" charset="0"/>
                <a:sym typeface="Symbol" pitchFamily="18" charset="2"/>
              </a:rPr>
              <a:t>,</a:t>
            </a:r>
            <a:r>
              <a:rPr lang="ru-RU" sz="3200" b="1" i="1" dirty="0">
                <a:solidFill>
                  <a:srgbClr val="C00000"/>
                </a:solidFill>
              </a:rPr>
              <a:t> </a:t>
            </a:r>
            <a:r>
              <a:rPr lang="ru-RU" sz="2400" b="1" i="1" dirty="0">
                <a:solidFill>
                  <a:srgbClr val="C00000"/>
                </a:solidFill>
              </a:rPr>
              <a:t>м</a:t>
            </a:r>
            <a:r>
              <a:rPr lang="en-US" sz="2400" b="1" i="1" dirty="0">
                <a:solidFill>
                  <a:srgbClr val="C00000"/>
                </a:solidFill>
              </a:rPr>
              <a:t>/c</a:t>
            </a:r>
            <a:endParaRPr lang="ru-RU" sz="3200" b="1" i="1" dirty="0">
              <a:solidFill>
                <a:srgbClr val="C00000"/>
              </a:solidFill>
              <a:latin typeface="Times New Roman" charset="0"/>
              <a:cs typeface="Times New Roman" charset="0"/>
            </a:endParaRPr>
          </a:p>
        </p:txBody>
      </p:sp>
      <p:sp>
        <p:nvSpPr>
          <p:cNvPr id="11339" name="TextBox 180"/>
          <p:cNvSpPr txBox="1">
            <a:spLocks noChangeArrowheads="1"/>
          </p:cNvSpPr>
          <p:nvPr/>
        </p:nvSpPr>
        <p:spPr bwMode="auto">
          <a:xfrm>
            <a:off x="5072063" y="5286375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b="1" i="1"/>
              <a:t>0</a:t>
            </a:r>
            <a:endParaRPr lang="ru-RU" b="1" i="1"/>
          </a:p>
        </p:txBody>
      </p:sp>
      <p:cxnSp>
        <p:nvCxnSpPr>
          <p:cNvPr id="184" name="Прямая соединительная линия 183"/>
          <p:cNvCxnSpPr/>
          <p:nvPr/>
        </p:nvCxnSpPr>
        <p:spPr>
          <a:xfrm>
            <a:off x="1277938" y="5256213"/>
            <a:ext cx="2363787" cy="9525"/>
          </a:xfrm>
          <a:prstGeom prst="line">
            <a:avLst/>
          </a:prstGeom>
          <a:ln w="57150">
            <a:solidFill>
              <a:srgbClr val="C00000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6" name="Прямая соединительная линия 185"/>
          <p:cNvCxnSpPr/>
          <p:nvPr/>
        </p:nvCxnSpPr>
        <p:spPr>
          <a:xfrm>
            <a:off x="5429250" y="5260975"/>
            <a:ext cx="2363788" cy="11113"/>
          </a:xfrm>
          <a:prstGeom prst="line">
            <a:avLst/>
          </a:prstGeom>
          <a:ln w="57150">
            <a:solidFill>
              <a:srgbClr val="92D050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342" name="TextBox 186"/>
          <p:cNvSpPr txBox="1">
            <a:spLocks noChangeArrowheads="1"/>
          </p:cNvSpPr>
          <p:nvPr/>
        </p:nvSpPr>
        <p:spPr bwMode="auto">
          <a:xfrm>
            <a:off x="2214563" y="1714500"/>
            <a:ext cx="4638675" cy="584200"/>
          </a:xfrm>
          <a:prstGeom prst="rect">
            <a:avLst/>
          </a:prstGeom>
          <a:solidFill>
            <a:srgbClr val="FBFACA"/>
          </a:solidFill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Тело находится в покое.</a:t>
            </a:r>
          </a:p>
        </p:txBody>
      </p:sp>
      <p:sp>
        <p:nvSpPr>
          <p:cNvPr id="4" name="TextBox 187"/>
          <p:cNvSpPr txBox="1">
            <a:spLocks noChangeArrowheads="1"/>
          </p:cNvSpPr>
          <p:nvPr/>
        </p:nvSpPr>
        <p:spPr bwMode="auto">
          <a:xfrm>
            <a:off x="428625" y="428625"/>
            <a:ext cx="84740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Графики зависимости пути от времени,</a:t>
            </a:r>
          </a:p>
          <a:p>
            <a:pPr algn="ctr">
              <a:defRPr/>
            </a:pP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скорости от времени</a:t>
            </a:r>
          </a:p>
        </p:txBody>
      </p:sp>
      <p:sp>
        <p:nvSpPr>
          <p:cNvPr id="128" name="Прямоугольник 127"/>
          <p:cNvSpPr/>
          <p:nvPr/>
        </p:nvSpPr>
        <p:spPr>
          <a:xfrm>
            <a:off x="500034" y="2428868"/>
            <a:ext cx="7929563" cy="3571875"/>
          </a:xfrm>
          <a:prstGeom prst="rect">
            <a:avLst/>
          </a:prstGeom>
          <a:solidFill>
            <a:schemeClr val="tx2">
              <a:lumMod val="40000"/>
              <a:lumOff val="60000"/>
              <a:alpha val="1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5440" name="Рисунок 131" descr="Taxi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0" y="1643063"/>
            <a:ext cx="1711325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2" name="Овал 181"/>
          <p:cNvSpPr/>
          <p:nvPr/>
        </p:nvSpPr>
        <p:spPr>
          <a:xfrm>
            <a:off x="5346700" y="5237163"/>
            <a:ext cx="87313" cy="87312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1" name="Овал 120"/>
          <p:cNvSpPr/>
          <p:nvPr/>
        </p:nvSpPr>
        <p:spPr>
          <a:xfrm>
            <a:off x="1204913" y="5222875"/>
            <a:ext cx="87312" cy="87313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0" name="TextBox 118"/>
          <p:cNvSpPr txBox="1">
            <a:spLocks noChangeArrowheads="1"/>
          </p:cNvSpPr>
          <p:nvPr/>
        </p:nvSpPr>
        <p:spPr bwMode="auto">
          <a:xfrm>
            <a:off x="2071688" y="5786438"/>
            <a:ext cx="1285866" cy="584775"/>
          </a:xfrm>
          <a:prstGeom prst="rect">
            <a:avLst/>
          </a:prstGeom>
          <a:solidFill>
            <a:srgbClr val="FBFACA"/>
          </a:solidFill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3200" b="1" i="1" dirty="0"/>
              <a:t>S</a:t>
            </a:r>
            <a:r>
              <a:rPr lang="ru-RU" sz="3200" b="1" i="1" dirty="0"/>
              <a:t> </a:t>
            </a:r>
            <a:r>
              <a:rPr lang="ru-RU" sz="3200" b="1" i="1" dirty="0" smtClean="0"/>
              <a:t>=0</a:t>
            </a:r>
            <a:endParaRPr lang="ru-RU" sz="3200" b="1" i="1" dirty="0"/>
          </a:p>
        </p:txBody>
      </p:sp>
      <p:sp>
        <p:nvSpPr>
          <p:cNvPr id="131" name="TextBox 179"/>
          <p:cNvSpPr txBox="1">
            <a:spLocks noChangeArrowheads="1"/>
          </p:cNvSpPr>
          <p:nvPr/>
        </p:nvSpPr>
        <p:spPr bwMode="auto">
          <a:xfrm>
            <a:off x="6143624" y="5786438"/>
            <a:ext cx="1285895" cy="584200"/>
          </a:xfrm>
          <a:prstGeom prst="rect">
            <a:avLst/>
          </a:prstGeom>
          <a:solidFill>
            <a:srgbClr val="FBFACA"/>
          </a:solidFill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3200" b="1" i="1" dirty="0">
                <a:latin typeface="Times New Roman" charset="0"/>
                <a:cs typeface="Times New Roman" charset="0"/>
                <a:sym typeface="Symbol" pitchFamily="18" charset="2"/>
              </a:rPr>
              <a:t></a:t>
            </a:r>
            <a:r>
              <a:rPr lang="ru-RU" sz="3200" b="1" i="1" dirty="0">
                <a:latin typeface="Times New Roman" charset="0"/>
                <a:cs typeface="Times New Roman" charset="0"/>
                <a:sym typeface="Symbol" pitchFamily="18" charset="2"/>
              </a:rPr>
              <a:t> </a:t>
            </a:r>
            <a:r>
              <a:rPr lang="ru-RU" sz="3200" b="1" i="1" dirty="0">
                <a:latin typeface="Arial" pitchFamily="34" charset="0"/>
                <a:cs typeface="Arial" pitchFamily="34" charset="0"/>
                <a:sym typeface="Symbol" pitchFamily="18" charset="2"/>
              </a:rPr>
              <a:t>= 0</a:t>
            </a:r>
            <a:endParaRPr lang="ru-RU" sz="32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2" name="TextBox 178"/>
          <p:cNvSpPr txBox="1">
            <a:spLocks noChangeArrowheads="1"/>
          </p:cNvSpPr>
          <p:nvPr/>
        </p:nvSpPr>
        <p:spPr bwMode="auto">
          <a:xfrm>
            <a:off x="8143875" y="5143500"/>
            <a:ext cx="714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sz="3200" b="1" i="1" dirty="0">
                <a:solidFill>
                  <a:srgbClr val="C00000"/>
                </a:solidFill>
              </a:rPr>
              <a:t>t</a:t>
            </a:r>
            <a:r>
              <a:rPr lang="ru-RU" sz="3200" b="1" i="1" dirty="0">
                <a:solidFill>
                  <a:srgbClr val="C00000"/>
                </a:solidFill>
              </a:rPr>
              <a:t>,</a:t>
            </a:r>
            <a:r>
              <a:rPr lang="ru-RU" sz="2400" b="1" i="1" dirty="0">
                <a:solidFill>
                  <a:srgbClr val="C00000"/>
                </a:solidFill>
              </a:rPr>
              <a:t>с</a:t>
            </a:r>
          </a:p>
        </p:txBody>
      </p:sp>
      <p:sp>
        <p:nvSpPr>
          <p:cNvPr id="134" name="TextBox 178"/>
          <p:cNvSpPr txBox="1">
            <a:spLocks noChangeArrowheads="1"/>
          </p:cNvSpPr>
          <p:nvPr/>
        </p:nvSpPr>
        <p:spPr bwMode="auto">
          <a:xfrm>
            <a:off x="4071938" y="5214938"/>
            <a:ext cx="714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sz="3200" b="1" i="1" dirty="0">
                <a:solidFill>
                  <a:srgbClr val="C00000"/>
                </a:solidFill>
              </a:rPr>
              <a:t>t</a:t>
            </a:r>
            <a:r>
              <a:rPr lang="ru-RU" sz="3200" b="1" i="1" dirty="0">
                <a:solidFill>
                  <a:srgbClr val="C00000"/>
                </a:solidFill>
              </a:rPr>
              <a:t>,</a:t>
            </a:r>
            <a:r>
              <a:rPr lang="ru-RU" sz="2400" b="1" i="1" dirty="0">
                <a:solidFill>
                  <a:srgbClr val="C00000"/>
                </a:solidFill>
              </a:rPr>
              <a:t>с</a:t>
            </a:r>
          </a:p>
        </p:txBody>
      </p:sp>
      <p:sp>
        <p:nvSpPr>
          <p:cNvPr id="133" name="Прямоугольник 132"/>
          <p:cNvSpPr/>
          <p:nvPr/>
        </p:nvSpPr>
        <p:spPr>
          <a:xfrm>
            <a:off x="357158" y="2285992"/>
            <a:ext cx="8501062" cy="4143375"/>
          </a:xfrm>
          <a:prstGeom prst="rect">
            <a:avLst/>
          </a:prstGeom>
          <a:solidFill>
            <a:schemeClr val="tx2">
              <a:lumMod val="40000"/>
              <a:lumOff val="60000"/>
              <a:alpha val="1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5" name="Прямоугольник 134"/>
          <p:cNvSpPr/>
          <p:nvPr/>
        </p:nvSpPr>
        <p:spPr>
          <a:xfrm>
            <a:off x="357158" y="500042"/>
            <a:ext cx="8572560" cy="107157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6" name="TextBox 135"/>
          <p:cNvSpPr txBox="1"/>
          <p:nvPr/>
        </p:nvSpPr>
        <p:spPr>
          <a:xfrm>
            <a:off x="357158" y="500042"/>
            <a:ext cx="8572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Как называются эти графики?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5" presetClass="emph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35" presetClass="emph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5" dur="2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6" dur="8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3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1" dur="8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 animBg="1"/>
      <p:bldP spid="130" grpId="0" animBg="1"/>
      <p:bldP spid="131" grpId="0" animBg="1"/>
      <p:bldP spid="133" grpId="0" animBg="1"/>
      <p:bldP spid="13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TextBox 186"/>
          <p:cNvSpPr txBox="1">
            <a:spLocks noChangeArrowheads="1"/>
          </p:cNvSpPr>
          <p:nvPr/>
        </p:nvSpPr>
        <p:spPr bwMode="auto">
          <a:xfrm>
            <a:off x="2000232" y="2143116"/>
            <a:ext cx="5214974" cy="584775"/>
          </a:xfrm>
          <a:prstGeom prst="rect">
            <a:avLst/>
          </a:prstGeom>
          <a:solidFill>
            <a:srgbClr val="FBFACA"/>
          </a:solidFill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Тело движется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равномерно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44"/>
          <p:cNvGrpSpPr>
            <a:grpSpLocks/>
          </p:cNvGrpSpPr>
          <p:nvPr/>
        </p:nvGrpSpPr>
        <p:grpSpPr bwMode="auto">
          <a:xfrm>
            <a:off x="928662" y="2801048"/>
            <a:ext cx="3276600" cy="3048000"/>
            <a:chOff x="192" y="144"/>
            <a:chExt cx="2592" cy="264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1371" name="Line 3"/>
            <p:cNvSpPr>
              <a:spLocks noChangeShapeType="1"/>
            </p:cNvSpPr>
            <p:nvPr/>
          </p:nvSpPr>
          <p:spPr bwMode="auto">
            <a:xfrm>
              <a:off x="192" y="144"/>
              <a:ext cx="0" cy="264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72" name="Line 5"/>
            <p:cNvSpPr>
              <a:spLocks noChangeShapeType="1"/>
            </p:cNvSpPr>
            <p:nvPr/>
          </p:nvSpPr>
          <p:spPr bwMode="auto">
            <a:xfrm>
              <a:off x="448" y="144"/>
              <a:ext cx="0" cy="264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73" name="Line 6"/>
            <p:cNvSpPr>
              <a:spLocks noChangeShapeType="1"/>
            </p:cNvSpPr>
            <p:nvPr/>
          </p:nvSpPr>
          <p:spPr bwMode="auto">
            <a:xfrm>
              <a:off x="704" y="144"/>
              <a:ext cx="0" cy="264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74" name="Line 7"/>
            <p:cNvSpPr>
              <a:spLocks noChangeShapeType="1"/>
            </p:cNvSpPr>
            <p:nvPr/>
          </p:nvSpPr>
          <p:spPr bwMode="auto">
            <a:xfrm>
              <a:off x="960" y="144"/>
              <a:ext cx="0" cy="264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75" name="Line 8"/>
            <p:cNvSpPr>
              <a:spLocks noChangeShapeType="1"/>
            </p:cNvSpPr>
            <p:nvPr/>
          </p:nvSpPr>
          <p:spPr bwMode="auto">
            <a:xfrm>
              <a:off x="1216" y="144"/>
              <a:ext cx="0" cy="264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76" name="Line 9"/>
            <p:cNvSpPr>
              <a:spLocks noChangeShapeType="1"/>
            </p:cNvSpPr>
            <p:nvPr/>
          </p:nvSpPr>
          <p:spPr bwMode="auto">
            <a:xfrm>
              <a:off x="1472" y="144"/>
              <a:ext cx="0" cy="264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77" name="Line 10"/>
            <p:cNvSpPr>
              <a:spLocks noChangeShapeType="1"/>
            </p:cNvSpPr>
            <p:nvPr/>
          </p:nvSpPr>
          <p:spPr bwMode="auto">
            <a:xfrm>
              <a:off x="1728" y="144"/>
              <a:ext cx="0" cy="264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78" name="Line 11"/>
            <p:cNvSpPr>
              <a:spLocks noChangeShapeType="1"/>
            </p:cNvSpPr>
            <p:nvPr/>
          </p:nvSpPr>
          <p:spPr bwMode="auto">
            <a:xfrm>
              <a:off x="1984" y="144"/>
              <a:ext cx="0" cy="264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79" name="Line 12"/>
            <p:cNvSpPr>
              <a:spLocks noChangeShapeType="1"/>
            </p:cNvSpPr>
            <p:nvPr/>
          </p:nvSpPr>
          <p:spPr bwMode="auto">
            <a:xfrm>
              <a:off x="2240" y="144"/>
              <a:ext cx="0" cy="264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80" name="Line 13"/>
            <p:cNvSpPr>
              <a:spLocks noChangeShapeType="1"/>
            </p:cNvSpPr>
            <p:nvPr/>
          </p:nvSpPr>
          <p:spPr bwMode="auto">
            <a:xfrm>
              <a:off x="2496" y="144"/>
              <a:ext cx="0" cy="264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81" name="Line 14"/>
            <p:cNvSpPr>
              <a:spLocks noChangeShapeType="1"/>
            </p:cNvSpPr>
            <p:nvPr/>
          </p:nvSpPr>
          <p:spPr bwMode="auto">
            <a:xfrm>
              <a:off x="2752" y="144"/>
              <a:ext cx="0" cy="264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82" name="Line 26"/>
            <p:cNvSpPr>
              <a:spLocks noChangeShapeType="1"/>
            </p:cNvSpPr>
            <p:nvPr/>
          </p:nvSpPr>
          <p:spPr bwMode="auto">
            <a:xfrm>
              <a:off x="192" y="144"/>
              <a:ext cx="25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83" name="Line 28"/>
            <p:cNvSpPr>
              <a:spLocks noChangeShapeType="1"/>
            </p:cNvSpPr>
            <p:nvPr/>
          </p:nvSpPr>
          <p:spPr bwMode="auto">
            <a:xfrm>
              <a:off x="192" y="381"/>
              <a:ext cx="25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84" name="Line 29"/>
            <p:cNvSpPr>
              <a:spLocks noChangeShapeType="1"/>
            </p:cNvSpPr>
            <p:nvPr/>
          </p:nvSpPr>
          <p:spPr bwMode="auto">
            <a:xfrm>
              <a:off x="192" y="618"/>
              <a:ext cx="25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85" name="Line 30"/>
            <p:cNvSpPr>
              <a:spLocks noChangeShapeType="1"/>
            </p:cNvSpPr>
            <p:nvPr/>
          </p:nvSpPr>
          <p:spPr bwMode="auto">
            <a:xfrm>
              <a:off x="192" y="856"/>
              <a:ext cx="25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86" name="Line 31"/>
            <p:cNvSpPr>
              <a:spLocks noChangeShapeType="1"/>
            </p:cNvSpPr>
            <p:nvPr/>
          </p:nvSpPr>
          <p:spPr bwMode="auto">
            <a:xfrm>
              <a:off x="192" y="1093"/>
              <a:ext cx="25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87" name="Line 32"/>
            <p:cNvSpPr>
              <a:spLocks noChangeShapeType="1"/>
            </p:cNvSpPr>
            <p:nvPr/>
          </p:nvSpPr>
          <p:spPr bwMode="auto">
            <a:xfrm>
              <a:off x="192" y="1330"/>
              <a:ext cx="25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88" name="Line 33"/>
            <p:cNvSpPr>
              <a:spLocks noChangeShapeType="1"/>
            </p:cNvSpPr>
            <p:nvPr/>
          </p:nvSpPr>
          <p:spPr bwMode="auto">
            <a:xfrm>
              <a:off x="192" y="1567"/>
              <a:ext cx="25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89" name="Line 34"/>
            <p:cNvSpPr>
              <a:spLocks noChangeShapeType="1"/>
            </p:cNvSpPr>
            <p:nvPr/>
          </p:nvSpPr>
          <p:spPr bwMode="auto">
            <a:xfrm>
              <a:off x="192" y="1804"/>
              <a:ext cx="25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90" name="Line 35"/>
            <p:cNvSpPr>
              <a:spLocks noChangeShapeType="1"/>
            </p:cNvSpPr>
            <p:nvPr/>
          </p:nvSpPr>
          <p:spPr bwMode="auto">
            <a:xfrm>
              <a:off x="192" y="2041"/>
              <a:ext cx="25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91" name="Line 36"/>
            <p:cNvSpPr>
              <a:spLocks noChangeShapeType="1"/>
            </p:cNvSpPr>
            <p:nvPr/>
          </p:nvSpPr>
          <p:spPr bwMode="auto">
            <a:xfrm>
              <a:off x="192" y="2279"/>
              <a:ext cx="25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92" name="Line 37"/>
            <p:cNvSpPr>
              <a:spLocks noChangeShapeType="1"/>
            </p:cNvSpPr>
            <p:nvPr/>
          </p:nvSpPr>
          <p:spPr bwMode="auto">
            <a:xfrm>
              <a:off x="192" y="2516"/>
              <a:ext cx="25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93" name="Line 38"/>
            <p:cNvSpPr>
              <a:spLocks noChangeShapeType="1"/>
            </p:cNvSpPr>
            <p:nvPr/>
          </p:nvSpPr>
          <p:spPr bwMode="auto">
            <a:xfrm>
              <a:off x="192" y="2753"/>
              <a:ext cx="25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cxnSp>
        <p:nvCxnSpPr>
          <p:cNvPr id="51" name="Прямая со стрелкой 50"/>
          <p:cNvCxnSpPr/>
          <p:nvPr/>
        </p:nvCxnSpPr>
        <p:spPr>
          <a:xfrm rot="5400000" flipH="1" flipV="1">
            <a:off x="-254000" y="4357688"/>
            <a:ext cx="3001963" cy="1587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>
            <a:off x="1000125" y="5275263"/>
            <a:ext cx="3143250" cy="1587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>
            <a:off x="1187450" y="5000625"/>
            <a:ext cx="71438" cy="1588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>
            <a:off x="1187450" y="4714875"/>
            <a:ext cx="71438" cy="1588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>
            <a:off x="1187450" y="4429125"/>
            <a:ext cx="71438" cy="1588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>
            <a:off x="1187450" y="4154488"/>
            <a:ext cx="71438" cy="1587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rot="5400000">
            <a:off x="1212850" y="5002213"/>
            <a:ext cx="1587" cy="1588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rot="5400000">
            <a:off x="1547813" y="5237163"/>
            <a:ext cx="46037" cy="1587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 rot="5400000">
            <a:off x="1895475" y="5237163"/>
            <a:ext cx="46037" cy="1588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 rot="5400000">
            <a:off x="2177256" y="5252244"/>
            <a:ext cx="73025" cy="1588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единительная линия 85"/>
          <p:cNvCxnSpPr/>
          <p:nvPr/>
        </p:nvCxnSpPr>
        <p:spPr>
          <a:xfrm rot="5400000">
            <a:off x="2821781" y="5250657"/>
            <a:ext cx="73025" cy="1588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единительная линия 86"/>
          <p:cNvCxnSpPr/>
          <p:nvPr/>
        </p:nvCxnSpPr>
        <p:spPr>
          <a:xfrm rot="5400000">
            <a:off x="3178969" y="5250657"/>
            <a:ext cx="73025" cy="1587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Прямая соединительная линия 87"/>
          <p:cNvCxnSpPr/>
          <p:nvPr/>
        </p:nvCxnSpPr>
        <p:spPr>
          <a:xfrm rot="5400000">
            <a:off x="3464719" y="5250657"/>
            <a:ext cx="73025" cy="1587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единительная линия 88"/>
          <p:cNvCxnSpPr/>
          <p:nvPr/>
        </p:nvCxnSpPr>
        <p:spPr>
          <a:xfrm rot="5400000">
            <a:off x="2536031" y="5250657"/>
            <a:ext cx="73025" cy="1588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единительная линия 89"/>
          <p:cNvCxnSpPr/>
          <p:nvPr/>
        </p:nvCxnSpPr>
        <p:spPr>
          <a:xfrm rot="5400000">
            <a:off x="3821906" y="5250657"/>
            <a:ext cx="73025" cy="1588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/>
          <p:cNvCxnSpPr/>
          <p:nvPr/>
        </p:nvCxnSpPr>
        <p:spPr>
          <a:xfrm>
            <a:off x="1176338" y="3879850"/>
            <a:ext cx="71437" cy="1588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/>
          <p:nvPr/>
        </p:nvCxnSpPr>
        <p:spPr>
          <a:xfrm>
            <a:off x="1192213" y="3605213"/>
            <a:ext cx="71437" cy="1587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единительная линия 92"/>
          <p:cNvCxnSpPr/>
          <p:nvPr/>
        </p:nvCxnSpPr>
        <p:spPr>
          <a:xfrm>
            <a:off x="1176338" y="3330575"/>
            <a:ext cx="71437" cy="1588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85" name="TextBox 93"/>
          <p:cNvSpPr txBox="1">
            <a:spLocks noChangeArrowheads="1"/>
          </p:cNvSpPr>
          <p:nvPr/>
        </p:nvSpPr>
        <p:spPr bwMode="auto">
          <a:xfrm>
            <a:off x="928688" y="4549775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/>
              <a:t>2</a:t>
            </a:r>
          </a:p>
        </p:txBody>
      </p:sp>
      <p:sp>
        <p:nvSpPr>
          <p:cNvPr id="11286" name="TextBox 95"/>
          <p:cNvSpPr txBox="1">
            <a:spLocks noChangeArrowheads="1"/>
          </p:cNvSpPr>
          <p:nvPr/>
        </p:nvSpPr>
        <p:spPr bwMode="auto">
          <a:xfrm>
            <a:off x="928688" y="4286250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/>
              <a:t>3</a:t>
            </a:r>
          </a:p>
        </p:txBody>
      </p:sp>
      <p:sp>
        <p:nvSpPr>
          <p:cNvPr id="11287" name="TextBox 97"/>
          <p:cNvSpPr txBox="1">
            <a:spLocks noChangeArrowheads="1"/>
          </p:cNvSpPr>
          <p:nvPr/>
        </p:nvSpPr>
        <p:spPr bwMode="auto">
          <a:xfrm>
            <a:off x="1390650" y="5286375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/>
              <a:t>1</a:t>
            </a:r>
          </a:p>
        </p:txBody>
      </p:sp>
      <p:sp>
        <p:nvSpPr>
          <p:cNvPr id="11288" name="TextBox 99"/>
          <p:cNvSpPr txBox="1">
            <a:spLocks noChangeArrowheads="1"/>
          </p:cNvSpPr>
          <p:nvPr/>
        </p:nvSpPr>
        <p:spPr bwMode="auto">
          <a:xfrm>
            <a:off x="928688" y="4857750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/>
              <a:t>1</a:t>
            </a:r>
          </a:p>
        </p:txBody>
      </p:sp>
      <p:sp>
        <p:nvSpPr>
          <p:cNvPr id="11289" name="TextBox 101"/>
          <p:cNvSpPr txBox="1">
            <a:spLocks noChangeArrowheads="1"/>
          </p:cNvSpPr>
          <p:nvPr/>
        </p:nvSpPr>
        <p:spPr bwMode="auto">
          <a:xfrm>
            <a:off x="928688" y="4000500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/>
              <a:t>4</a:t>
            </a:r>
          </a:p>
        </p:txBody>
      </p:sp>
      <p:sp>
        <p:nvSpPr>
          <p:cNvPr id="11290" name="TextBox 103"/>
          <p:cNvSpPr txBox="1">
            <a:spLocks noChangeArrowheads="1"/>
          </p:cNvSpPr>
          <p:nvPr/>
        </p:nvSpPr>
        <p:spPr bwMode="auto">
          <a:xfrm>
            <a:off x="928662" y="3429000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/>
              <a:t>6</a:t>
            </a:r>
          </a:p>
        </p:txBody>
      </p:sp>
      <p:sp>
        <p:nvSpPr>
          <p:cNvPr id="11291" name="TextBox 104"/>
          <p:cNvSpPr txBox="1">
            <a:spLocks noChangeArrowheads="1"/>
          </p:cNvSpPr>
          <p:nvPr/>
        </p:nvSpPr>
        <p:spPr bwMode="auto">
          <a:xfrm>
            <a:off x="928662" y="3714752"/>
            <a:ext cx="2857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 i="1" dirty="0" smtClean="0"/>
              <a:t>5</a:t>
            </a:r>
            <a:endParaRPr lang="ru-RU" b="1" i="1" dirty="0"/>
          </a:p>
        </p:txBody>
      </p:sp>
      <p:sp>
        <p:nvSpPr>
          <p:cNvPr id="11292" name="TextBox 105"/>
          <p:cNvSpPr txBox="1">
            <a:spLocks noChangeArrowheads="1"/>
          </p:cNvSpPr>
          <p:nvPr/>
        </p:nvSpPr>
        <p:spPr bwMode="auto">
          <a:xfrm>
            <a:off x="928688" y="3143250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 i="1" dirty="0"/>
              <a:t>7</a:t>
            </a:r>
          </a:p>
        </p:txBody>
      </p:sp>
      <p:sp>
        <p:nvSpPr>
          <p:cNvPr id="11293" name="TextBox 106"/>
          <p:cNvSpPr txBox="1">
            <a:spLocks noChangeArrowheads="1"/>
          </p:cNvSpPr>
          <p:nvPr/>
        </p:nvSpPr>
        <p:spPr bwMode="auto">
          <a:xfrm>
            <a:off x="2071670" y="5286388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 smtClean="0"/>
              <a:t>3</a:t>
            </a:r>
            <a:endParaRPr lang="ru-RU" b="1" dirty="0"/>
          </a:p>
        </p:txBody>
      </p:sp>
      <p:sp>
        <p:nvSpPr>
          <p:cNvPr id="11294" name="TextBox 107"/>
          <p:cNvSpPr txBox="1">
            <a:spLocks noChangeArrowheads="1"/>
          </p:cNvSpPr>
          <p:nvPr/>
        </p:nvSpPr>
        <p:spPr bwMode="auto">
          <a:xfrm>
            <a:off x="2714612" y="5286388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/>
              <a:t>5</a:t>
            </a:r>
          </a:p>
        </p:txBody>
      </p:sp>
      <p:sp>
        <p:nvSpPr>
          <p:cNvPr id="11295" name="TextBox 108"/>
          <p:cNvSpPr txBox="1">
            <a:spLocks noChangeArrowheads="1"/>
          </p:cNvSpPr>
          <p:nvPr/>
        </p:nvSpPr>
        <p:spPr bwMode="auto">
          <a:xfrm>
            <a:off x="2357422" y="5286388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/>
              <a:t>4</a:t>
            </a:r>
          </a:p>
        </p:txBody>
      </p:sp>
      <p:sp>
        <p:nvSpPr>
          <p:cNvPr id="11296" name="TextBox 109"/>
          <p:cNvSpPr txBox="1">
            <a:spLocks noChangeArrowheads="1"/>
          </p:cNvSpPr>
          <p:nvPr/>
        </p:nvSpPr>
        <p:spPr bwMode="auto">
          <a:xfrm>
            <a:off x="3071813" y="5319713"/>
            <a:ext cx="2857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/>
              <a:t>6</a:t>
            </a:r>
          </a:p>
        </p:txBody>
      </p:sp>
      <p:sp>
        <p:nvSpPr>
          <p:cNvPr id="11297" name="TextBox 110"/>
          <p:cNvSpPr txBox="1">
            <a:spLocks noChangeArrowheads="1"/>
          </p:cNvSpPr>
          <p:nvPr/>
        </p:nvSpPr>
        <p:spPr bwMode="auto">
          <a:xfrm>
            <a:off x="1714480" y="5286388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/>
              <a:t>2</a:t>
            </a:r>
          </a:p>
        </p:txBody>
      </p:sp>
      <p:sp>
        <p:nvSpPr>
          <p:cNvPr id="11298" name="TextBox 111"/>
          <p:cNvSpPr txBox="1">
            <a:spLocks noChangeArrowheads="1"/>
          </p:cNvSpPr>
          <p:nvPr/>
        </p:nvSpPr>
        <p:spPr bwMode="auto">
          <a:xfrm>
            <a:off x="3357563" y="5324475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/>
              <a:t>7</a:t>
            </a:r>
          </a:p>
        </p:txBody>
      </p:sp>
      <p:sp>
        <p:nvSpPr>
          <p:cNvPr id="11299" name="TextBox 113"/>
          <p:cNvSpPr txBox="1">
            <a:spLocks noChangeArrowheads="1"/>
          </p:cNvSpPr>
          <p:nvPr/>
        </p:nvSpPr>
        <p:spPr bwMode="auto">
          <a:xfrm>
            <a:off x="3714750" y="5319713"/>
            <a:ext cx="2857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/>
              <a:t>8</a:t>
            </a:r>
          </a:p>
        </p:txBody>
      </p:sp>
      <p:sp>
        <p:nvSpPr>
          <p:cNvPr id="11302" name="TextBox 119"/>
          <p:cNvSpPr txBox="1">
            <a:spLocks noChangeArrowheads="1"/>
          </p:cNvSpPr>
          <p:nvPr/>
        </p:nvSpPr>
        <p:spPr bwMode="auto">
          <a:xfrm>
            <a:off x="928688" y="5286375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b="1" i="1"/>
              <a:t>0</a:t>
            </a:r>
            <a:endParaRPr lang="ru-RU" b="1" i="1"/>
          </a:p>
        </p:txBody>
      </p:sp>
      <p:grpSp>
        <p:nvGrpSpPr>
          <p:cNvPr id="3" name="Group 44"/>
          <p:cNvGrpSpPr>
            <a:grpSpLocks/>
          </p:cNvGrpSpPr>
          <p:nvPr/>
        </p:nvGrpSpPr>
        <p:grpSpPr bwMode="auto">
          <a:xfrm>
            <a:off x="5072066" y="2827516"/>
            <a:ext cx="3276600" cy="3048000"/>
            <a:chOff x="192" y="144"/>
            <a:chExt cx="2592" cy="264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1348" name="Line 3"/>
            <p:cNvSpPr>
              <a:spLocks noChangeShapeType="1"/>
            </p:cNvSpPr>
            <p:nvPr/>
          </p:nvSpPr>
          <p:spPr bwMode="auto">
            <a:xfrm>
              <a:off x="192" y="144"/>
              <a:ext cx="0" cy="264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49" name="Line 5"/>
            <p:cNvSpPr>
              <a:spLocks noChangeShapeType="1"/>
            </p:cNvSpPr>
            <p:nvPr/>
          </p:nvSpPr>
          <p:spPr bwMode="auto">
            <a:xfrm>
              <a:off x="448" y="144"/>
              <a:ext cx="0" cy="264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50" name="Line 6"/>
            <p:cNvSpPr>
              <a:spLocks noChangeShapeType="1"/>
            </p:cNvSpPr>
            <p:nvPr/>
          </p:nvSpPr>
          <p:spPr bwMode="auto">
            <a:xfrm>
              <a:off x="704" y="144"/>
              <a:ext cx="0" cy="264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51" name="Line 7"/>
            <p:cNvSpPr>
              <a:spLocks noChangeShapeType="1"/>
            </p:cNvSpPr>
            <p:nvPr/>
          </p:nvSpPr>
          <p:spPr bwMode="auto">
            <a:xfrm>
              <a:off x="960" y="144"/>
              <a:ext cx="0" cy="264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52" name="Line 8"/>
            <p:cNvSpPr>
              <a:spLocks noChangeShapeType="1"/>
            </p:cNvSpPr>
            <p:nvPr/>
          </p:nvSpPr>
          <p:spPr bwMode="auto">
            <a:xfrm>
              <a:off x="1216" y="144"/>
              <a:ext cx="0" cy="264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53" name="Line 9"/>
            <p:cNvSpPr>
              <a:spLocks noChangeShapeType="1"/>
            </p:cNvSpPr>
            <p:nvPr/>
          </p:nvSpPr>
          <p:spPr bwMode="auto">
            <a:xfrm>
              <a:off x="1472" y="144"/>
              <a:ext cx="0" cy="264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54" name="Line 10"/>
            <p:cNvSpPr>
              <a:spLocks noChangeShapeType="1"/>
            </p:cNvSpPr>
            <p:nvPr/>
          </p:nvSpPr>
          <p:spPr bwMode="auto">
            <a:xfrm>
              <a:off x="1728" y="144"/>
              <a:ext cx="0" cy="264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55" name="Line 11"/>
            <p:cNvSpPr>
              <a:spLocks noChangeShapeType="1"/>
            </p:cNvSpPr>
            <p:nvPr/>
          </p:nvSpPr>
          <p:spPr bwMode="auto">
            <a:xfrm>
              <a:off x="1984" y="144"/>
              <a:ext cx="0" cy="264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56" name="Line 12"/>
            <p:cNvSpPr>
              <a:spLocks noChangeShapeType="1"/>
            </p:cNvSpPr>
            <p:nvPr/>
          </p:nvSpPr>
          <p:spPr bwMode="auto">
            <a:xfrm>
              <a:off x="2240" y="144"/>
              <a:ext cx="0" cy="264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57" name="Line 13"/>
            <p:cNvSpPr>
              <a:spLocks noChangeShapeType="1"/>
            </p:cNvSpPr>
            <p:nvPr/>
          </p:nvSpPr>
          <p:spPr bwMode="auto">
            <a:xfrm>
              <a:off x="2496" y="144"/>
              <a:ext cx="0" cy="264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58" name="Line 14"/>
            <p:cNvSpPr>
              <a:spLocks noChangeShapeType="1"/>
            </p:cNvSpPr>
            <p:nvPr/>
          </p:nvSpPr>
          <p:spPr bwMode="auto">
            <a:xfrm>
              <a:off x="2752" y="144"/>
              <a:ext cx="0" cy="264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59" name="Line 26"/>
            <p:cNvSpPr>
              <a:spLocks noChangeShapeType="1"/>
            </p:cNvSpPr>
            <p:nvPr/>
          </p:nvSpPr>
          <p:spPr bwMode="auto">
            <a:xfrm>
              <a:off x="192" y="144"/>
              <a:ext cx="25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60" name="Line 28"/>
            <p:cNvSpPr>
              <a:spLocks noChangeShapeType="1"/>
            </p:cNvSpPr>
            <p:nvPr/>
          </p:nvSpPr>
          <p:spPr bwMode="auto">
            <a:xfrm>
              <a:off x="192" y="381"/>
              <a:ext cx="25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61" name="Line 29"/>
            <p:cNvSpPr>
              <a:spLocks noChangeShapeType="1"/>
            </p:cNvSpPr>
            <p:nvPr/>
          </p:nvSpPr>
          <p:spPr bwMode="auto">
            <a:xfrm>
              <a:off x="192" y="618"/>
              <a:ext cx="25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62" name="Line 30"/>
            <p:cNvSpPr>
              <a:spLocks noChangeShapeType="1"/>
            </p:cNvSpPr>
            <p:nvPr/>
          </p:nvSpPr>
          <p:spPr bwMode="auto">
            <a:xfrm>
              <a:off x="192" y="856"/>
              <a:ext cx="25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63" name="Line 31"/>
            <p:cNvSpPr>
              <a:spLocks noChangeShapeType="1"/>
            </p:cNvSpPr>
            <p:nvPr/>
          </p:nvSpPr>
          <p:spPr bwMode="auto">
            <a:xfrm>
              <a:off x="192" y="1093"/>
              <a:ext cx="25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64" name="Line 32"/>
            <p:cNvSpPr>
              <a:spLocks noChangeShapeType="1"/>
            </p:cNvSpPr>
            <p:nvPr/>
          </p:nvSpPr>
          <p:spPr bwMode="auto">
            <a:xfrm>
              <a:off x="192" y="1330"/>
              <a:ext cx="25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65" name="Line 33"/>
            <p:cNvSpPr>
              <a:spLocks noChangeShapeType="1"/>
            </p:cNvSpPr>
            <p:nvPr/>
          </p:nvSpPr>
          <p:spPr bwMode="auto">
            <a:xfrm>
              <a:off x="192" y="1567"/>
              <a:ext cx="25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66" name="Line 34"/>
            <p:cNvSpPr>
              <a:spLocks noChangeShapeType="1"/>
            </p:cNvSpPr>
            <p:nvPr/>
          </p:nvSpPr>
          <p:spPr bwMode="auto">
            <a:xfrm>
              <a:off x="192" y="1804"/>
              <a:ext cx="25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67" name="Line 35"/>
            <p:cNvSpPr>
              <a:spLocks noChangeShapeType="1"/>
            </p:cNvSpPr>
            <p:nvPr/>
          </p:nvSpPr>
          <p:spPr bwMode="auto">
            <a:xfrm>
              <a:off x="192" y="2041"/>
              <a:ext cx="25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68" name="Line 36"/>
            <p:cNvSpPr>
              <a:spLocks noChangeShapeType="1"/>
            </p:cNvSpPr>
            <p:nvPr/>
          </p:nvSpPr>
          <p:spPr bwMode="auto">
            <a:xfrm>
              <a:off x="192" y="2279"/>
              <a:ext cx="25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69" name="Line 37"/>
            <p:cNvSpPr>
              <a:spLocks noChangeShapeType="1"/>
            </p:cNvSpPr>
            <p:nvPr/>
          </p:nvSpPr>
          <p:spPr bwMode="auto">
            <a:xfrm>
              <a:off x="192" y="2516"/>
              <a:ext cx="25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70" name="Line 38"/>
            <p:cNvSpPr>
              <a:spLocks noChangeShapeType="1"/>
            </p:cNvSpPr>
            <p:nvPr/>
          </p:nvSpPr>
          <p:spPr bwMode="auto">
            <a:xfrm>
              <a:off x="192" y="2753"/>
              <a:ext cx="2592" cy="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cxnSp>
        <p:nvCxnSpPr>
          <p:cNvPr id="146" name="Прямая со стрелкой 145"/>
          <p:cNvCxnSpPr/>
          <p:nvPr/>
        </p:nvCxnSpPr>
        <p:spPr>
          <a:xfrm rot="5400000" flipH="1" flipV="1">
            <a:off x="3883819" y="4214019"/>
            <a:ext cx="3000375" cy="1587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Прямая со стрелкой 146"/>
          <p:cNvCxnSpPr/>
          <p:nvPr/>
        </p:nvCxnSpPr>
        <p:spPr>
          <a:xfrm>
            <a:off x="5143500" y="5275263"/>
            <a:ext cx="3143250" cy="1587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Прямая соединительная линия 147"/>
          <p:cNvCxnSpPr/>
          <p:nvPr/>
        </p:nvCxnSpPr>
        <p:spPr>
          <a:xfrm>
            <a:off x="5330825" y="5000625"/>
            <a:ext cx="71438" cy="1588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Прямая соединительная линия 148"/>
          <p:cNvCxnSpPr/>
          <p:nvPr/>
        </p:nvCxnSpPr>
        <p:spPr>
          <a:xfrm>
            <a:off x="5330825" y="4714875"/>
            <a:ext cx="71438" cy="1588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Прямая соединительная линия 149"/>
          <p:cNvCxnSpPr/>
          <p:nvPr/>
        </p:nvCxnSpPr>
        <p:spPr>
          <a:xfrm>
            <a:off x="5330825" y="4451350"/>
            <a:ext cx="71438" cy="1588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Прямая соединительная линия 150"/>
          <p:cNvCxnSpPr/>
          <p:nvPr/>
        </p:nvCxnSpPr>
        <p:spPr>
          <a:xfrm>
            <a:off x="5330825" y="4175125"/>
            <a:ext cx="71438" cy="1588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Прямая соединительная линия 151"/>
          <p:cNvCxnSpPr/>
          <p:nvPr/>
        </p:nvCxnSpPr>
        <p:spPr>
          <a:xfrm rot="5400000">
            <a:off x="5357813" y="5002213"/>
            <a:ext cx="1587" cy="1587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Прямая соединительная линия 152"/>
          <p:cNvCxnSpPr/>
          <p:nvPr/>
        </p:nvCxnSpPr>
        <p:spPr>
          <a:xfrm rot="5400000">
            <a:off x="5691981" y="5237957"/>
            <a:ext cx="46037" cy="0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Прямая соединительная линия 153"/>
          <p:cNvCxnSpPr/>
          <p:nvPr/>
        </p:nvCxnSpPr>
        <p:spPr>
          <a:xfrm rot="5400000">
            <a:off x="6038850" y="5237163"/>
            <a:ext cx="46037" cy="1588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Прямая соединительная линия 154"/>
          <p:cNvCxnSpPr/>
          <p:nvPr/>
        </p:nvCxnSpPr>
        <p:spPr>
          <a:xfrm rot="5400000">
            <a:off x="6322219" y="5252244"/>
            <a:ext cx="73025" cy="1587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Прямая соединительная линия 155"/>
          <p:cNvCxnSpPr/>
          <p:nvPr/>
        </p:nvCxnSpPr>
        <p:spPr>
          <a:xfrm rot="5400000">
            <a:off x="6965156" y="5250657"/>
            <a:ext cx="73025" cy="1588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Прямая соединительная линия 156"/>
          <p:cNvCxnSpPr/>
          <p:nvPr/>
        </p:nvCxnSpPr>
        <p:spPr>
          <a:xfrm rot="5400000">
            <a:off x="7322344" y="5250657"/>
            <a:ext cx="73025" cy="1587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Прямая соединительная линия 157"/>
          <p:cNvCxnSpPr/>
          <p:nvPr/>
        </p:nvCxnSpPr>
        <p:spPr>
          <a:xfrm rot="5400000">
            <a:off x="7608094" y="5250657"/>
            <a:ext cx="73025" cy="1587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Прямая соединительная линия 158"/>
          <p:cNvCxnSpPr/>
          <p:nvPr/>
        </p:nvCxnSpPr>
        <p:spPr>
          <a:xfrm rot="5400000">
            <a:off x="6679406" y="5250657"/>
            <a:ext cx="73025" cy="1588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Прямая соединительная линия 159"/>
          <p:cNvCxnSpPr/>
          <p:nvPr/>
        </p:nvCxnSpPr>
        <p:spPr>
          <a:xfrm rot="5400000">
            <a:off x="7965281" y="5250657"/>
            <a:ext cx="73025" cy="1588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Прямая соединительная линия 160"/>
          <p:cNvCxnSpPr/>
          <p:nvPr/>
        </p:nvCxnSpPr>
        <p:spPr>
          <a:xfrm>
            <a:off x="5319713" y="3900488"/>
            <a:ext cx="71437" cy="1587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Прямая соединительная линия 161"/>
          <p:cNvCxnSpPr/>
          <p:nvPr/>
        </p:nvCxnSpPr>
        <p:spPr>
          <a:xfrm>
            <a:off x="5335588" y="3625850"/>
            <a:ext cx="71437" cy="1588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Прямая соединительная линия 162"/>
          <p:cNvCxnSpPr/>
          <p:nvPr/>
        </p:nvCxnSpPr>
        <p:spPr>
          <a:xfrm>
            <a:off x="5319713" y="3351213"/>
            <a:ext cx="71437" cy="1587"/>
          </a:xfrm>
          <a:prstGeom prst="line">
            <a:avLst/>
          </a:prstGeom>
          <a:ln w="28575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22" name="TextBox 163"/>
          <p:cNvSpPr txBox="1">
            <a:spLocks noChangeArrowheads="1"/>
          </p:cNvSpPr>
          <p:nvPr/>
        </p:nvSpPr>
        <p:spPr bwMode="auto">
          <a:xfrm>
            <a:off x="5072066" y="4786322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11323" name="TextBox 164"/>
          <p:cNvSpPr txBox="1">
            <a:spLocks noChangeArrowheads="1"/>
          </p:cNvSpPr>
          <p:nvPr/>
        </p:nvSpPr>
        <p:spPr bwMode="auto">
          <a:xfrm>
            <a:off x="5072063" y="4286250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/>
              <a:t>3</a:t>
            </a:r>
          </a:p>
        </p:txBody>
      </p:sp>
      <p:sp>
        <p:nvSpPr>
          <p:cNvPr id="11324" name="TextBox 165"/>
          <p:cNvSpPr txBox="1">
            <a:spLocks noChangeArrowheads="1"/>
          </p:cNvSpPr>
          <p:nvPr/>
        </p:nvSpPr>
        <p:spPr bwMode="auto">
          <a:xfrm>
            <a:off x="5534025" y="5286375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/>
              <a:t>1</a:t>
            </a:r>
          </a:p>
        </p:txBody>
      </p:sp>
      <p:sp>
        <p:nvSpPr>
          <p:cNvPr id="11325" name="TextBox 166"/>
          <p:cNvSpPr txBox="1">
            <a:spLocks noChangeArrowheads="1"/>
          </p:cNvSpPr>
          <p:nvPr/>
        </p:nvSpPr>
        <p:spPr bwMode="auto">
          <a:xfrm>
            <a:off x="5072066" y="4500570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11326" name="TextBox 167"/>
          <p:cNvSpPr txBox="1">
            <a:spLocks noChangeArrowheads="1"/>
          </p:cNvSpPr>
          <p:nvPr/>
        </p:nvSpPr>
        <p:spPr bwMode="auto">
          <a:xfrm>
            <a:off x="5072063" y="4000500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/>
              <a:t>4</a:t>
            </a:r>
          </a:p>
        </p:txBody>
      </p:sp>
      <p:sp>
        <p:nvSpPr>
          <p:cNvPr id="11327" name="TextBox 168"/>
          <p:cNvSpPr txBox="1">
            <a:spLocks noChangeArrowheads="1"/>
          </p:cNvSpPr>
          <p:nvPr/>
        </p:nvSpPr>
        <p:spPr bwMode="auto">
          <a:xfrm>
            <a:off x="5072063" y="3714750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/>
              <a:t>5</a:t>
            </a:r>
          </a:p>
        </p:txBody>
      </p:sp>
      <p:sp>
        <p:nvSpPr>
          <p:cNvPr id="11328" name="TextBox 169"/>
          <p:cNvSpPr txBox="1">
            <a:spLocks noChangeArrowheads="1"/>
          </p:cNvSpPr>
          <p:nvPr/>
        </p:nvSpPr>
        <p:spPr bwMode="auto">
          <a:xfrm>
            <a:off x="5072063" y="3429000"/>
            <a:ext cx="2857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 i="1" dirty="0"/>
              <a:t>6</a:t>
            </a:r>
          </a:p>
        </p:txBody>
      </p:sp>
      <p:sp>
        <p:nvSpPr>
          <p:cNvPr id="11329" name="TextBox 170"/>
          <p:cNvSpPr txBox="1">
            <a:spLocks noChangeArrowheads="1"/>
          </p:cNvSpPr>
          <p:nvPr/>
        </p:nvSpPr>
        <p:spPr bwMode="auto">
          <a:xfrm>
            <a:off x="5072063" y="3143250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 i="1" dirty="0"/>
              <a:t>7</a:t>
            </a:r>
          </a:p>
        </p:txBody>
      </p:sp>
      <p:sp>
        <p:nvSpPr>
          <p:cNvPr id="11330" name="TextBox 171"/>
          <p:cNvSpPr txBox="1">
            <a:spLocks noChangeArrowheads="1"/>
          </p:cNvSpPr>
          <p:nvPr/>
        </p:nvSpPr>
        <p:spPr bwMode="auto">
          <a:xfrm>
            <a:off x="5857875" y="5286375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/>
              <a:t>2</a:t>
            </a:r>
          </a:p>
        </p:txBody>
      </p:sp>
      <p:sp>
        <p:nvSpPr>
          <p:cNvPr id="11331" name="TextBox 172"/>
          <p:cNvSpPr txBox="1">
            <a:spLocks noChangeArrowheads="1"/>
          </p:cNvSpPr>
          <p:nvPr/>
        </p:nvSpPr>
        <p:spPr bwMode="auto">
          <a:xfrm>
            <a:off x="6215063" y="5308600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/>
              <a:t>3</a:t>
            </a:r>
          </a:p>
        </p:txBody>
      </p:sp>
      <p:sp>
        <p:nvSpPr>
          <p:cNvPr id="11332" name="TextBox 173"/>
          <p:cNvSpPr txBox="1">
            <a:spLocks noChangeArrowheads="1"/>
          </p:cNvSpPr>
          <p:nvPr/>
        </p:nvSpPr>
        <p:spPr bwMode="auto">
          <a:xfrm>
            <a:off x="6500813" y="5308600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/>
              <a:t>4</a:t>
            </a:r>
          </a:p>
        </p:txBody>
      </p:sp>
      <p:sp>
        <p:nvSpPr>
          <p:cNvPr id="11333" name="TextBox 174"/>
          <p:cNvSpPr txBox="1">
            <a:spLocks noChangeArrowheads="1"/>
          </p:cNvSpPr>
          <p:nvPr/>
        </p:nvSpPr>
        <p:spPr bwMode="auto">
          <a:xfrm>
            <a:off x="7215188" y="5319713"/>
            <a:ext cx="2857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/>
              <a:t>6</a:t>
            </a:r>
          </a:p>
        </p:txBody>
      </p:sp>
      <p:sp>
        <p:nvSpPr>
          <p:cNvPr id="11334" name="TextBox 175"/>
          <p:cNvSpPr txBox="1">
            <a:spLocks noChangeArrowheads="1"/>
          </p:cNvSpPr>
          <p:nvPr/>
        </p:nvSpPr>
        <p:spPr bwMode="auto">
          <a:xfrm>
            <a:off x="6858000" y="5308600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/>
              <a:t>5</a:t>
            </a:r>
          </a:p>
        </p:txBody>
      </p:sp>
      <p:sp>
        <p:nvSpPr>
          <p:cNvPr id="11335" name="TextBox 176"/>
          <p:cNvSpPr txBox="1">
            <a:spLocks noChangeArrowheads="1"/>
          </p:cNvSpPr>
          <p:nvPr/>
        </p:nvSpPr>
        <p:spPr bwMode="auto">
          <a:xfrm>
            <a:off x="7500938" y="5324475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/>
              <a:t>7</a:t>
            </a:r>
          </a:p>
        </p:txBody>
      </p:sp>
      <p:sp>
        <p:nvSpPr>
          <p:cNvPr id="11336" name="TextBox 177"/>
          <p:cNvSpPr txBox="1">
            <a:spLocks noChangeArrowheads="1"/>
          </p:cNvSpPr>
          <p:nvPr/>
        </p:nvSpPr>
        <p:spPr bwMode="auto">
          <a:xfrm>
            <a:off x="7858125" y="5319713"/>
            <a:ext cx="2857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b="1"/>
              <a:t>8</a:t>
            </a:r>
          </a:p>
        </p:txBody>
      </p:sp>
      <p:sp>
        <p:nvSpPr>
          <p:cNvPr id="11339" name="TextBox 180"/>
          <p:cNvSpPr txBox="1">
            <a:spLocks noChangeArrowheads="1"/>
          </p:cNvSpPr>
          <p:nvPr/>
        </p:nvSpPr>
        <p:spPr bwMode="auto">
          <a:xfrm>
            <a:off x="5072063" y="5286375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b="1" i="1"/>
              <a:t>0</a:t>
            </a:r>
            <a:endParaRPr lang="ru-RU" b="1" i="1"/>
          </a:p>
        </p:txBody>
      </p:sp>
      <p:cxnSp>
        <p:nvCxnSpPr>
          <p:cNvPr id="186" name="Прямая соединительная линия 185"/>
          <p:cNvCxnSpPr/>
          <p:nvPr/>
        </p:nvCxnSpPr>
        <p:spPr>
          <a:xfrm>
            <a:off x="5357818" y="5000636"/>
            <a:ext cx="2363787" cy="11112"/>
          </a:xfrm>
          <a:prstGeom prst="line">
            <a:avLst/>
          </a:prstGeom>
          <a:ln w="57150">
            <a:solidFill>
              <a:srgbClr val="92D050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362" name="TextBox 187"/>
          <p:cNvSpPr txBox="1">
            <a:spLocks noChangeArrowheads="1"/>
          </p:cNvSpPr>
          <p:nvPr/>
        </p:nvSpPr>
        <p:spPr bwMode="auto">
          <a:xfrm>
            <a:off x="500034" y="142852"/>
            <a:ext cx="8474075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Графики зависимости пути от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времени.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Напишите уравнение скорости. </a:t>
            </a:r>
          </a:p>
          <a:p>
            <a:pPr algn="ctr">
              <a:defRPr/>
            </a:pP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Определите скорость тела. </a:t>
            </a:r>
          </a:p>
          <a:p>
            <a:pPr algn="ctr">
              <a:defRPr/>
            </a:pP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 выглядит график скорости?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8" name="Прямоугольник 127"/>
          <p:cNvSpPr/>
          <p:nvPr/>
        </p:nvSpPr>
        <p:spPr>
          <a:xfrm>
            <a:off x="357158" y="2143116"/>
            <a:ext cx="8358246" cy="4357689"/>
          </a:xfrm>
          <a:prstGeom prst="rect">
            <a:avLst/>
          </a:prstGeom>
          <a:solidFill>
            <a:schemeClr val="tx2">
              <a:lumMod val="40000"/>
              <a:lumOff val="60000"/>
              <a:alpha val="1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1345" name="Рисунок 131" descr="Taxi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32675" y="1428750"/>
            <a:ext cx="1711325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2" name="Овал 181"/>
          <p:cNvSpPr/>
          <p:nvPr/>
        </p:nvSpPr>
        <p:spPr>
          <a:xfrm>
            <a:off x="5346700" y="5237163"/>
            <a:ext cx="87313" cy="87312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3" name="Овал 132"/>
          <p:cNvSpPr/>
          <p:nvPr/>
        </p:nvSpPr>
        <p:spPr>
          <a:xfrm>
            <a:off x="5357818" y="4929198"/>
            <a:ext cx="87312" cy="87313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38" name="Прямая соединительная линия 137"/>
          <p:cNvCxnSpPr/>
          <p:nvPr/>
        </p:nvCxnSpPr>
        <p:spPr>
          <a:xfrm rot="5400000">
            <a:off x="2132005" y="4583115"/>
            <a:ext cx="1450971" cy="1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Прямая соединительная линия 141"/>
          <p:cNvCxnSpPr/>
          <p:nvPr/>
        </p:nvCxnSpPr>
        <p:spPr>
          <a:xfrm rot="10800000" flipV="1">
            <a:off x="1214414" y="3857627"/>
            <a:ext cx="1643074" cy="1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Прямая соединительная линия 183"/>
          <p:cNvCxnSpPr/>
          <p:nvPr/>
        </p:nvCxnSpPr>
        <p:spPr>
          <a:xfrm flipV="1">
            <a:off x="1277938" y="3357562"/>
            <a:ext cx="2222492" cy="1898651"/>
          </a:xfrm>
          <a:prstGeom prst="line">
            <a:avLst/>
          </a:prstGeom>
          <a:ln w="57150">
            <a:solidFill>
              <a:srgbClr val="C00000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1" name="Овал 120"/>
          <p:cNvSpPr/>
          <p:nvPr/>
        </p:nvSpPr>
        <p:spPr>
          <a:xfrm>
            <a:off x="1204913" y="5237163"/>
            <a:ext cx="87312" cy="87312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4" name="TextBox 118"/>
          <p:cNvSpPr txBox="1">
            <a:spLocks noChangeArrowheads="1"/>
          </p:cNvSpPr>
          <p:nvPr/>
        </p:nvSpPr>
        <p:spPr bwMode="auto">
          <a:xfrm>
            <a:off x="357188" y="2500313"/>
            <a:ext cx="1000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sz="3200" b="1" i="1" dirty="0">
                <a:solidFill>
                  <a:srgbClr val="C00000"/>
                </a:solidFill>
              </a:rPr>
              <a:t>S</a:t>
            </a:r>
            <a:r>
              <a:rPr lang="ru-RU" sz="3200" b="1" i="1" dirty="0">
                <a:solidFill>
                  <a:srgbClr val="C00000"/>
                </a:solidFill>
              </a:rPr>
              <a:t>,</a:t>
            </a:r>
            <a:r>
              <a:rPr lang="ru-RU" sz="2400" b="1" i="1" dirty="0">
                <a:solidFill>
                  <a:srgbClr val="C00000"/>
                </a:solidFill>
              </a:rPr>
              <a:t>м</a:t>
            </a:r>
          </a:p>
        </p:txBody>
      </p:sp>
      <p:sp>
        <p:nvSpPr>
          <p:cNvPr id="135" name="TextBox 178"/>
          <p:cNvSpPr txBox="1">
            <a:spLocks noChangeArrowheads="1"/>
          </p:cNvSpPr>
          <p:nvPr/>
        </p:nvSpPr>
        <p:spPr bwMode="auto">
          <a:xfrm>
            <a:off x="3929063" y="4714875"/>
            <a:ext cx="714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sz="3200" b="1" i="1" dirty="0">
                <a:solidFill>
                  <a:srgbClr val="C00000"/>
                </a:solidFill>
              </a:rPr>
              <a:t>t</a:t>
            </a:r>
            <a:r>
              <a:rPr lang="ru-RU" sz="3200" b="1" i="1" dirty="0">
                <a:solidFill>
                  <a:srgbClr val="C00000"/>
                </a:solidFill>
              </a:rPr>
              <a:t>,</a:t>
            </a:r>
            <a:r>
              <a:rPr lang="ru-RU" sz="2400" b="1" i="1" dirty="0">
                <a:solidFill>
                  <a:srgbClr val="C00000"/>
                </a:solidFill>
              </a:rPr>
              <a:t>с</a:t>
            </a:r>
          </a:p>
        </p:txBody>
      </p:sp>
      <p:sp>
        <p:nvSpPr>
          <p:cNvPr id="136" name="TextBox 178"/>
          <p:cNvSpPr txBox="1">
            <a:spLocks noChangeArrowheads="1"/>
          </p:cNvSpPr>
          <p:nvPr/>
        </p:nvSpPr>
        <p:spPr bwMode="auto">
          <a:xfrm>
            <a:off x="8143875" y="5214938"/>
            <a:ext cx="714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sz="3200" b="1" i="1" dirty="0">
                <a:solidFill>
                  <a:srgbClr val="C00000"/>
                </a:solidFill>
              </a:rPr>
              <a:t>t</a:t>
            </a:r>
            <a:r>
              <a:rPr lang="ru-RU" sz="3200" b="1" i="1" dirty="0">
                <a:solidFill>
                  <a:srgbClr val="C00000"/>
                </a:solidFill>
              </a:rPr>
              <a:t>,</a:t>
            </a:r>
            <a:r>
              <a:rPr lang="ru-RU" sz="2400" b="1" i="1" dirty="0">
                <a:solidFill>
                  <a:srgbClr val="C00000"/>
                </a:solidFill>
              </a:rPr>
              <a:t>с</a:t>
            </a:r>
          </a:p>
        </p:txBody>
      </p:sp>
      <p:sp>
        <p:nvSpPr>
          <p:cNvPr id="137" name="TextBox 179"/>
          <p:cNvSpPr txBox="1">
            <a:spLocks noChangeArrowheads="1"/>
          </p:cNvSpPr>
          <p:nvPr/>
        </p:nvSpPr>
        <p:spPr bwMode="auto">
          <a:xfrm>
            <a:off x="4286250" y="2643188"/>
            <a:ext cx="12144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sz="3200" b="1" i="1" dirty="0">
                <a:solidFill>
                  <a:srgbClr val="C00000"/>
                </a:solidFill>
                <a:latin typeface="Times New Roman" charset="0"/>
                <a:cs typeface="Times New Roman" charset="0"/>
                <a:sym typeface="Symbol" pitchFamily="18" charset="2"/>
              </a:rPr>
              <a:t>,</a:t>
            </a:r>
            <a:r>
              <a:rPr lang="ru-RU" sz="3200" b="1" i="1" dirty="0">
                <a:solidFill>
                  <a:srgbClr val="C00000"/>
                </a:solidFill>
              </a:rPr>
              <a:t> </a:t>
            </a:r>
            <a:r>
              <a:rPr lang="ru-RU" sz="2400" b="1" i="1" dirty="0">
                <a:solidFill>
                  <a:srgbClr val="C00000"/>
                </a:solidFill>
              </a:rPr>
              <a:t>м</a:t>
            </a:r>
            <a:r>
              <a:rPr lang="en-US" sz="2400" b="1" i="1" dirty="0">
                <a:solidFill>
                  <a:srgbClr val="C00000"/>
                </a:solidFill>
              </a:rPr>
              <a:t>/c</a:t>
            </a:r>
            <a:endParaRPr lang="ru-RU" sz="3200" b="1" i="1" dirty="0">
              <a:solidFill>
                <a:srgbClr val="C00000"/>
              </a:solidFill>
              <a:latin typeface="Times New Roman" charset="0"/>
              <a:cs typeface="Times New Roman" charset="0"/>
            </a:endParaRPr>
          </a:p>
        </p:txBody>
      </p:sp>
      <p:sp>
        <p:nvSpPr>
          <p:cNvPr id="139" name="TextBox 118"/>
          <p:cNvSpPr txBox="1">
            <a:spLocks noChangeArrowheads="1"/>
          </p:cNvSpPr>
          <p:nvPr/>
        </p:nvSpPr>
        <p:spPr bwMode="auto">
          <a:xfrm>
            <a:off x="1428750" y="5857875"/>
            <a:ext cx="1357313" cy="584200"/>
          </a:xfrm>
          <a:prstGeom prst="rect">
            <a:avLst/>
          </a:prstGeom>
          <a:solidFill>
            <a:srgbClr val="FBFACA"/>
          </a:solidFill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sz="3200" b="1" i="1" dirty="0"/>
              <a:t>S</a:t>
            </a:r>
            <a:r>
              <a:rPr lang="ru-RU" sz="3200" b="1" i="1" dirty="0"/>
              <a:t>=</a:t>
            </a:r>
            <a:r>
              <a:rPr lang="en-US" sz="3200" b="1" i="1" dirty="0">
                <a:latin typeface="Times New Roman" charset="0"/>
                <a:cs typeface="Times New Roman" charset="0"/>
                <a:sym typeface="Symbol" pitchFamily="18" charset="2"/>
              </a:rPr>
              <a:t>t</a:t>
            </a:r>
            <a:r>
              <a:rPr lang="ru-RU" sz="3200" b="1" i="1" dirty="0"/>
              <a:t> </a:t>
            </a:r>
          </a:p>
        </p:txBody>
      </p:sp>
      <p:sp>
        <p:nvSpPr>
          <p:cNvPr id="140" name="TextBox 118"/>
          <p:cNvSpPr txBox="1">
            <a:spLocks noChangeArrowheads="1"/>
          </p:cNvSpPr>
          <p:nvPr/>
        </p:nvSpPr>
        <p:spPr bwMode="auto">
          <a:xfrm>
            <a:off x="3500438" y="5857875"/>
            <a:ext cx="1357312" cy="584200"/>
          </a:xfrm>
          <a:prstGeom prst="rect">
            <a:avLst/>
          </a:prstGeom>
          <a:solidFill>
            <a:srgbClr val="FBFACA"/>
          </a:solidFill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sz="3200" b="1" i="1" dirty="0">
                <a:latin typeface="Times New Roman" charset="0"/>
                <a:cs typeface="Times New Roman" charset="0"/>
                <a:sym typeface="Symbol" pitchFamily="18" charset="2"/>
              </a:rPr>
              <a:t>=</a:t>
            </a:r>
            <a:r>
              <a:rPr lang="en-US" sz="3200" b="1" i="1" dirty="0"/>
              <a:t>S/</a:t>
            </a:r>
            <a:r>
              <a:rPr lang="en-US" sz="3200" b="1" i="1" dirty="0">
                <a:latin typeface="Times New Roman" charset="0"/>
                <a:cs typeface="Times New Roman" charset="0"/>
                <a:sym typeface="Symbol" pitchFamily="18" charset="2"/>
              </a:rPr>
              <a:t>t</a:t>
            </a:r>
            <a:r>
              <a:rPr lang="ru-RU" sz="3200" b="1" i="1" dirty="0"/>
              <a:t> </a:t>
            </a:r>
          </a:p>
        </p:txBody>
      </p:sp>
      <p:sp>
        <p:nvSpPr>
          <p:cNvPr id="143" name="TextBox 118"/>
          <p:cNvSpPr txBox="1">
            <a:spLocks noChangeArrowheads="1"/>
          </p:cNvSpPr>
          <p:nvPr/>
        </p:nvSpPr>
        <p:spPr bwMode="auto">
          <a:xfrm>
            <a:off x="5286381" y="5857875"/>
            <a:ext cx="3286148" cy="584775"/>
          </a:xfrm>
          <a:prstGeom prst="rect">
            <a:avLst/>
          </a:prstGeom>
          <a:solidFill>
            <a:srgbClr val="FBFACA"/>
          </a:solidFill>
          <a:ln w="9525">
            <a:noFill/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3200" b="1" i="1" dirty="0">
                <a:latin typeface="Times New Roman" charset="0"/>
                <a:cs typeface="Times New Roman" charset="0"/>
                <a:sym typeface="Symbol" pitchFamily="18" charset="2"/>
              </a:rPr>
              <a:t> </a:t>
            </a:r>
            <a:r>
              <a:rPr lang="en-US" sz="3200" b="1" i="1" dirty="0" smtClean="0">
                <a:latin typeface="Times New Roman" charset="0"/>
                <a:cs typeface="Times New Roman" charset="0"/>
                <a:sym typeface="Symbol" pitchFamily="18" charset="2"/>
              </a:rPr>
              <a:t>=</a:t>
            </a:r>
            <a:r>
              <a:rPr lang="ru-RU" sz="3200" b="1" i="1" dirty="0" smtClean="0"/>
              <a:t>5</a:t>
            </a:r>
            <a:r>
              <a:rPr lang="ru-RU" sz="2400" b="1" i="1" dirty="0" smtClean="0"/>
              <a:t>м</a:t>
            </a:r>
            <a:r>
              <a:rPr lang="en-US" sz="3200" b="1" i="1" dirty="0" smtClean="0"/>
              <a:t>/</a:t>
            </a:r>
            <a:r>
              <a:rPr lang="ru-RU" sz="3200" b="1" i="1" dirty="0" smtClean="0"/>
              <a:t>5</a:t>
            </a:r>
            <a:r>
              <a:rPr lang="ru-RU" sz="2400" b="1" i="1" dirty="0" smtClean="0"/>
              <a:t>с</a:t>
            </a:r>
            <a:r>
              <a:rPr lang="ru-RU" sz="3200" b="1" i="1" dirty="0" smtClean="0"/>
              <a:t>=</a:t>
            </a:r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  <a:sym typeface="Symbol" pitchFamily="18" charset="2"/>
              </a:rPr>
              <a:t>1</a:t>
            </a:r>
            <a:r>
              <a:rPr lang="ru-RU" sz="2400" b="1" i="1" dirty="0" smtClean="0"/>
              <a:t>м</a:t>
            </a:r>
            <a:r>
              <a:rPr lang="en-US" sz="3200" b="1" i="1" dirty="0"/>
              <a:t>/</a:t>
            </a:r>
            <a:r>
              <a:rPr lang="ru-RU" sz="2400" b="1" i="1" dirty="0"/>
              <a:t>с</a:t>
            </a:r>
            <a:r>
              <a:rPr lang="ru-RU" sz="3200" b="1" i="1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7.40741E-7 L -1.18611 -0.00695 " pathEditMode="fixed" rAng="0" ptsTypes="AA">
                                      <p:cBhvr>
                                        <p:cTn id="9" dur="5000" fill="hold"/>
                                        <p:tgtEl>
                                          <p:spTgt spid="113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3" y="-3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000"/>
                            </p:stCondLst>
                            <p:childTnLst>
                              <p:par>
                                <p:cTn id="24" presetID="35" presetClass="emph" presetSubtype="0" repeatCount="3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25" dur="500" fill="hold"/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" dur="500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0"/>
                            </p:stCondLst>
                            <p:childTnLst>
                              <p:par>
                                <p:cTn id="29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30" dur="2000" fill="hold"/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000" fill="hold"/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3" dur="500" fill="hold"/>
                                        <p:tgtEl>
                                          <p:spTgt spid="1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2000" fill="hold"/>
                                        <p:tgtEl>
                                          <p:spTgt spid="113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500"/>
                            </p:stCondLst>
                            <p:childTnLst>
                              <p:par>
                                <p:cTn id="62" presetID="35" presetClass="emph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3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500"/>
                            </p:stCondLst>
                            <p:childTnLst>
                              <p:par>
                                <p:cTn id="65" presetID="35" presetClass="emph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91" grpId="0"/>
      <p:bldP spid="11291" grpId="1"/>
      <p:bldP spid="11294" grpId="0"/>
      <p:bldP spid="11294" grpId="1"/>
      <p:bldP spid="11322" grpId="0"/>
      <p:bldP spid="11322" grpId="1"/>
      <p:bldP spid="12362" grpId="0"/>
      <p:bldP spid="128" grpId="0" animBg="1"/>
      <p:bldP spid="133" grpId="0" animBg="1"/>
      <p:bldP spid="139" grpId="0" animBg="1"/>
      <p:bldP spid="140" grpId="0" animBg="1"/>
      <p:bldP spid="14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andromed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43636" y="3000372"/>
            <a:ext cx="2714644" cy="1900227"/>
          </a:xfrm>
          <a:prstGeom prst="rect">
            <a:avLst/>
          </a:prstGeom>
        </p:spPr>
      </p:pic>
      <p:sp>
        <p:nvSpPr>
          <p:cNvPr id="19458" name="Прямоугольник 3"/>
          <p:cNvSpPr>
            <a:spLocks noChangeArrowheads="1"/>
          </p:cNvSpPr>
          <p:nvPr/>
        </p:nvSpPr>
        <p:spPr bwMode="auto">
          <a:xfrm>
            <a:off x="214313" y="733425"/>
            <a:ext cx="8715375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/>
              <a:t>     </a:t>
            </a:r>
            <a:r>
              <a:rPr lang="ru-RU" sz="2800" b="1" dirty="0">
                <a:solidFill>
                  <a:srgbClr val="1C1C1C"/>
                </a:solidFill>
              </a:rPr>
              <a:t>Самую большую плотность во Вселенной имеют </a:t>
            </a:r>
            <a:r>
              <a:rPr lang="ru-RU" sz="2800" b="1" i="1" u="sng" dirty="0">
                <a:solidFill>
                  <a:srgbClr val="1C1C1C"/>
                </a:solidFill>
              </a:rPr>
              <a:t>черные дыры </a:t>
            </a:r>
            <a:r>
              <a:rPr lang="ru-RU" sz="2800" b="1" i="1" u="sng" dirty="0" smtClean="0">
                <a:solidFill>
                  <a:srgbClr val="1C1C1C"/>
                </a:solidFill>
              </a:rPr>
              <a:t>         </a:t>
            </a:r>
            <a:r>
              <a:rPr lang="ru-RU" sz="2800" b="1" dirty="0" smtClean="0">
                <a:solidFill>
                  <a:srgbClr val="1C1C1C"/>
                </a:solidFill>
              </a:rPr>
              <a:t>(</a:t>
            </a:r>
            <a:r>
              <a:rPr lang="ru-RU" sz="2800" b="1" i="1" dirty="0" err="1">
                <a:solidFill>
                  <a:srgbClr val="C00000"/>
                </a:solidFill>
              </a:rPr>
              <a:t>ρ </a:t>
            </a:r>
            <a:r>
              <a:rPr lang="ru-RU" sz="2800" b="1" i="1" dirty="0">
                <a:solidFill>
                  <a:srgbClr val="C00000"/>
                </a:solidFill>
              </a:rPr>
              <a:t>~ 10</a:t>
            </a:r>
            <a:r>
              <a:rPr lang="ru-RU" sz="2800" b="1" i="1" baseline="30000" dirty="0">
                <a:solidFill>
                  <a:srgbClr val="C00000"/>
                </a:solidFill>
              </a:rPr>
              <a:t>14</a:t>
            </a:r>
            <a:r>
              <a:rPr lang="ru-RU" sz="2800" b="1" i="1" dirty="0">
                <a:solidFill>
                  <a:srgbClr val="C00000"/>
                </a:solidFill>
              </a:rPr>
              <a:t> </a:t>
            </a:r>
            <a:r>
              <a:rPr lang="ru-RU" sz="2800" b="1" i="1" dirty="0" smtClean="0">
                <a:solidFill>
                  <a:srgbClr val="C00000"/>
                </a:solidFill>
              </a:rPr>
              <a:t>кг/см³</a:t>
            </a:r>
            <a:r>
              <a:rPr lang="ru-RU" sz="2800" b="1" dirty="0">
                <a:solidFill>
                  <a:srgbClr val="1C1C1C"/>
                </a:solidFill>
              </a:rPr>
              <a:t>) и </a:t>
            </a:r>
            <a:r>
              <a:rPr lang="ru-RU" sz="2800" b="1" i="1" u="sng" dirty="0">
                <a:solidFill>
                  <a:srgbClr val="1C1C1C"/>
                </a:solidFill>
              </a:rPr>
              <a:t>нейтронные звезды </a:t>
            </a:r>
            <a:r>
              <a:rPr lang="ru-RU" sz="2800" b="1" dirty="0">
                <a:solidFill>
                  <a:srgbClr val="1C1C1C"/>
                </a:solidFill>
              </a:rPr>
              <a:t>(</a:t>
            </a:r>
            <a:r>
              <a:rPr lang="ru-RU" sz="2800" b="1" i="1" dirty="0" err="1">
                <a:solidFill>
                  <a:srgbClr val="C00000"/>
                </a:solidFill>
              </a:rPr>
              <a:t>ρ </a:t>
            </a:r>
            <a:r>
              <a:rPr lang="ru-RU" sz="2800" b="1" i="1" dirty="0">
                <a:solidFill>
                  <a:srgbClr val="C00000"/>
                </a:solidFill>
              </a:rPr>
              <a:t>~ 10</a:t>
            </a:r>
            <a:r>
              <a:rPr lang="ru-RU" sz="2800" b="1" i="1" baseline="30000" dirty="0">
                <a:solidFill>
                  <a:srgbClr val="C00000"/>
                </a:solidFill>
              </a:rPr>
              <a:t>11</a:t>
            </a:r>
            <a:r>
              <a:rPr lang="ru-RU" sz="2800" b="1" i="1" dirty="0">
                <a:solidFill>
                  <a:srgbClr val="C00000"/>
                </a:solidFill>
              </a:rPr>
              <a:t> </a:t>
            </a:r>
            <a:r>
              <a:rPr lang="ru-RU" sz="2800" b="1" i="1" dirty="0" smtClean="0">
                <a:solidFill>
                  <a:srgbClr val="C00000"/>
                </a:solidFill>
              </a:rPr>
              <a:t>кг/см³</a:t>
            </a:r>
            <a:r>
              <a:rPr lang="ru-RU" sz="2800" b="1" dirty="0">
                <a:solidFill>
                  <a:srgbClr val="1C1C1C"/>
                </a:solidFill>
              </a:rPr>
              <a:t>). </a:t>
            </a:r>
          </a:p>
          <a:p>
            <a:r>
              <a:rPr lang="ru-RU" sz="2800" b="1" dirty="0">
                <a:solidFill>
                  <a:srgbClr val="1C1C1C"/>
                </a:solidFill>
              </a:rPr>
              <a:t>    Самую низкую плотность имеет </a:t>
            </a:r>
            <a:r>
              <a:rPr lang="ru-RU" sz="2800" b="1" i="1" u="sng" dirty="0">
                <a:solidFill>
                  <a:srgbClr val="1C1C1C"/>
                </a:solidFill>
              </a:rPr>
              <a:t>межгалактическая среда </a:t>
            </a:r>
            <a:r>
              <a:rPr lang="ru-RU" sz="2800" b="1" dirty="0">
                <a:solidFill>
                  <a:srgbClr val="1C1C1C"/>
                </a:solidFill>
              </a:rPr>
              <a:t>(</a:t>
            </a:r>
            <a:r>
              <a:rPr lang="ru-RU" sz="2800" b="1" i="1" dirty="0" err="1">
                <a:solidFill>
                  <a:srgbClr val="C00000"/>
                </a:solidFill>
              </a:rPr>
              <a:t>ρ </a:t>
            </a:r>
            <a:r>
              <a:rPr lang="ru-RU" sz="2800" b="1" i="1" dirty="0">
                <a:solidFill>
                  <a:srgbClr val="C00000"/>
                </a:solidFill>
              </a:rPr>
              <a:t>~ 10-33 </a:t>
            </a:r>
            <a:r>
              <a:rPr lang="ru-RU" sz="2800" b="1" i="1" dirty="0" smtClean="0">
                <a:solidFill>
                  <a:srgbClr val="C00000"/>
                </a:solidFill>
              </a:rPr>
              <a:t>мкг/м³</a:t>
            </a:r>
            <a:r>
              <a:rPr lang="ru-RU" sz="2800" b="1" dirty="0">
                <a:solidFill>
                  <a:srgbClr val="1C1C1C"/>
                </a:solidFill>
              </a:rPr>
              <a:t>).</a:t>
            </a:r>
          </a:p>
          <a:p>
            <a:endParaRPr lang="ru-RU" sz="2800" b="1" dirty="0">
              <a:solidFill>
                <a:srgbClr val="1C1C1C"/>
              </a:solidFill>
            </a:endParaRPr>
          </a:p>
          <a:p>
            <a:endParaRPr lang="ru-RU" sz="2800" b="1" dirty="0"/>
          </a:p>
          <a:p>
            <a:endParaRPr lang="ru-RU" sz="2800" b="1" dirty="0"/>
          </a:p>
          <a:p>
            <a:endParaRPr lang="ru-RU" sz="2800" b="1" dirty="0"/>
          </a:p>
          <a:p>
            <a:endParaRPr lang="ru-RU" sz="2800" b="1" dirty="0"/>
          </a:p>
          <a:p>
            <a:r>
              <a:rPr lang="ru-RU" sz="2800" b="1" dirty="0"/>
              <a:t>      </a:t>
            </a:r>
            <a:r>
              <a:rPr lang="ru-RU" sz="2800" b="1" dirty="0">
                <a:solidFill>
                  <a:srgbClr val="1C1C1C"/>
                </a:solidFill>
              </a:rPr>
              <a:t>В астрономии большое значение имеет средняя плотность небесных тел, по ней можно приблизительно определить состав этого тела.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142852"/>
            <a:ext cx="89297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Вставьте пропущенные слова</a:t>
            </a:r>
            <a:endParaRPr lang="ru-RU" sz="32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3000375"/>
            <a:ext cx="2643188" cy="1874838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88" y="3000375"/>
            <a:ext cx="2714625" cy="1885950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</p:spPr>
      </p:pic>
      <p:sp>
        <p:nvSpPr>
          <p:cNvPr id="19463" name="Прямоугольник 7"/>
          <p:cNvSpPr>
            <a:spLocks noChangeArrowheads="1"/>
          </p:cNvSpPr>
          <p:nvPr/>
        </p:nvSpPr>
        <p:spPr bwMode="auto">
          <a:xfrm>
            <a:off x="3714750" y="4286250"/>
            <a:ext cx="17319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FF0000"/>
                </a:solidFill>
              </a:rPr>
              <a:t>черная дыра </a:t>
            </a:r>
            <a:endParaRPr lang="ru-RU">
              <a:solidFill>
                <a:srgbClr val="FF0000"/>
              </a:solidFill>
            </a:endParaRPr>
          </a:p>
        </p:txBody>
      </p:sp>
      <p:sp>
        <p:nvSpPr>
          <p:cNvPr id="19464" name="Прямоугольник 8"/>
          <p:cNvSpPr>
            <a:spLocks noChangeArrowheads="1"/>
          </p:cNvSpPr>
          <p:nvPr/>
        </p:nvSpPr>
        <p:spPr bwMode="auto">
          <a:xfrm>
            <a:off x="6286500" y="4143375"/>
            <a:ext cx="23463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>
                <a:solidFill>
                  <a:srgbClr val="FF0000"/>
                </a:solidFill>
              </a:rPr>
              <a:t>межгалактическая </a:t>
            </a:r>
          </a:p>
          <a:p>
            <a:pPr algn="ctr"/>
            <a:r>
              <a:rPr lang="ru-RU" b="1">
                <a:solidFill>
                  <a:srgbClr val="FF0000"/>
                </a:solidFill>
              </a:rPr>
              <a:t>среда </a:t>
            </a:r>
            <a:endParaRPr lang="ru-RU">
              <a:solidFill>
                <a:srgbClr val="FF0000"/>
              </a:solidFill>
            </a:endParaRPr>
          </a:p>
        </p:txBody>
      </p:sp>
      <p:sp>
        <p:nvSpPr>
          <p:cNvPr id="19465" name="Прямоугольник 9"/>
          <p:cNvSpPr>
            <a:spLocks noChangeArrowheads="1"/>
          </p:cNvSpPr>
          <p:nvPr/>
        </p:nvSpPr>
        <p:spPr bwMode="auto">
          <a:xfrm>
            <a:off x="357188" y="4286250"/>
            <a:ext cx="24336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FF0000"/>
                </a:solidFill>
              </a:rPr>
              <a:t>нейтронная звезда </a:t>
            </a:r>
            <a:endParaRPr lang="ru-RU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643042" y="1285860"/>
            <a:ext cx="3571900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85720" y="1714488"/>
            <a:ext cx="4071966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14282" y="2571744"/>
            <a:ext cx="5286412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7" dur="2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8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4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3" dur="8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4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7" dur="2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8" dur="8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3" grpId="0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1"/>
          <p:cNvSpPr>
            <a:spLocks noChangeArrowheads="1"/>
          </p:cNvSpPr>
          <p:nvPr/>
        </p:nvSpPr>
        <p:spPr bwMode="auto">
          <a:xfrm>
            <a:off x="357188" y="642918"/>
            <a:ext cx="85725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/>
              <a:t>     </a:t>
            </a:r>
            <a:r>
              <a:rPr lang="ru-RU" sz="2400" b="1" dirty="0">
                <a:solidFill>
                  <a:srgbClr val="1C1C1C"/>
                </a:solidFill>
              </a:rPr>
              <a:t>Обычно твердые тела тонут в своих расплавах. Например, кусок сливочного масла утонет в топленом масле, железный гвоздь утонет в расплавленном железе.</a:t>
            </a:r>
          </a:p>
        </p:txBody>
      </p:sp>
      <p:sp>
        <p:nvSpPr>
          <p:cNvPr id="16387" name="Rectangle 1"/>
          <p:cNvSpPr>
            <a:spLocks noChangeArrowheads="1"/>
          </p:cNvSpPr>
          <p:nvPr/>
        </p:nvSpPr>
        <p:spPr bwMode="auto">
          <a:xfrm>
            <a:off x="142844" y="4314776"/>
            <a:ext cx="8858312" cy="2308324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ru-RU" sz="2400" b="1" i="1" dirty="0"/>
              <a:t>    </a:t>
            </a:r>
            <a:r>
              <a:rPr lang="ru-RU" sz="2400" b="1" dirty="0">
                <a:solidFill>
                  <a:srgbClr val="1C1C1C"/>
                </a:solidFill>
              </a:rPr>
              <a:t>Но нет правил без исключения!</a:t>
            </a:r>
            <a:r>
              <a:rPr lang="ru-RU" sz="2400" b="1" i="1" dirty="0">
                <a:solidFill>
                  <a:srgbClr val="1C1C1C"/>
                </a:solidFill>
              </a:rPr>
              <a:t> </a:t>
            </a:r>
            <a:r>
              <a:rPr lang="ru-RU" sz="2400" b="1" dirty="0">
                <a:solidFill>
                  <a:srgbClr val="1C1C1C"/>
                </a:solidFill>
              </a:rPr>
              <a:t>Образующийся зимой лед не тонет, а плавает на </a:t>
            </a:r>
            <a:r>
              <a:rPr lang="ru-RU" sz="2400" b="1" dirty="0" smtClean="0">
                <a:solidFill>
                  <a:srgbClr val="1C1C1C"/>
                </a:solidFill>
              </a:rPr>
              <a:t>поверхности воды</a:t>
            </a:r>
            <a:r>
              <a:rPr lang="ru-RU" sz="2400" b="1" dirty="0">
                <a:solidFill>
                  <a:srgbClr val="1C1C1C"/>
                </a:solidFill>
              </a:rPr>
              <a:t>.</a:t>
            </a:r>
            <a:r>
              <a:rPr lang="ru-RU" sz="2400" b="1" dirty="0" smtClean="0">
                <a:solidFill>
                  <a:srgbClr val="1C1C1C"/>
                </a:solidFill>
              </a:rPr>
              <a:t> Почему? </a:t>
            </a:r>
          </a:p>
          <a:p>
            <a:pPr eaLnBrk="0" hangingPunct="0"/>
            <a:r>
              <a:rPr lang="ru-RU" sz="2400" b="1" dirty="0" smtClean="0">
                <a:solidFill>
                  <a:srgbClr val="1C1C1C"/>
                </a:solidFill>
              </a:rPr>
              <a:t>т.к</a:t>
            </a:r>
            <a:r>
              <a:rPr lang="ru-RU" sz="2400" b="1" dirty="0">
                <a:solidFill>
                  <a:srgbClr val="1C1C1C"/>
                </a:solidFill>
              </a:rPr>
              <a:t>. </a:t>
            </a:r>
            <a:r>
              <a:rPr lang="ru-RU" sz="2400" b="1" dirty="0">
                <a:solidFill>
                  <a:srgbClr val="FF0000"/>
                </a:solidFill>
              </a:rPr>
              <a:t>плотность льда меньше плотности воды</a:t>
            </a:r>
            <a:r>
              <a:rPr lang="ru-RU" sz="2400" b="1" dirty="0">
                <a:solidFill>
                  <a:srgbClr val="1C1C1C"/>
                </a:solidFill>
              </a:rPr>
              <a:t>. Иначе все водоемы зимой наполнялись бы льдом и в них не могли бы существовать живые организмы</a:t>
            </a:r>
            <a:r>
              <a:rPr lang="ru-RU" sz="2400" b="1" dirty="0">
                <a:solidFill>
                  <a:srgbClr val="1C1C1C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2400" b="1" dirty="0">
              <a:solidFill>
                <a:srgbClr val="1C1C1C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508625" y="188913"/>
            <a:ext cx="3063875" cy="5191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Это интересно</a:t>
            </a:r>
            <a:endParaRPr lang="ru-RU" sz="2800" i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638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50" y="2214563"/>
            <a:ext cx="3937000" cy="2214562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</p:spPr>
      </p:pic>
      <p:sp>
        <p:nvSpPr>
          <p:cNvPr id="6" name="Прямоугольник 5"/>
          <p:cNvSpPr/>
          <p:nvPr/>
        </p:nvSpPr>
        <p:spPr>
          <a:xfrm>
            <a:off x="214282" y="5500702"/>
            <a:ext cx="8572560" cy="10715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1" dur="2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2" dur="8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/>
      <p:bldP spid="4" grpId="0"/>
      <p:bldP spid="6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1524</TotalTime>
  <Words>733</Words>
  <Application>Microsoft Office PowerPoint</Application>
  <PresentationFormat>Экран (4:3)</PresentationFormat>
  <Paragraphs>222</Paragraphs>
  <Slides>28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0" baseType="lpstr">
      <vt:lpstr>Поток</vt:lpstr>
      <vt:lpstr>Equation</vt:lpstr>
      <vt:lpstr>Вечер физики, астрономии</vt:lpstr>
      <vt:lpstr>Визитная карточка</vt:lpstr>
      <vt:lpstr>Разминка Вспомним физику</vt:lpstr>
      <vt:lpstr>Слайд 4</vt:lpstr>
      <vt:lpstr>Реши задачу</vt:lpstr>
      <vt:lpstr>Слайд 6</vt:lpstr>
      <vt:lpstr>Слайд 7</vt:lpstr>
      <vt:lpstr>Слайд 8</vt:lpstr>
      <vt:lpstr>Слайд 9</vt:lpstr>
      <vt:lpstr>Поговорки, пословицы, загадки о небесных телах</vt:lpstr>
      <vt:lpstr>О каком небесном теле или явлении идёт речь?</vt:lpstr>
      <vt:lpstr>Вопрос 1</vt:lpstr>
      <vt:lpstr>Вопрос 2</vt:lpstr>
      <vt:lpstr>Вопрос 3</vt:lpstr>
      <vt:lpstr>Вопрос 4</vt:lpstr>
      <vt:lpstr>Вопрос 5</vt:lpstr>
      <vt:lpstr>Вопрос 6</vt:lpstr>
      <vt:lpstr>Вопрос 7</vt:lpstr>
      <vt:lpstr>Вопрос 8</vt:lpstr>
      <vt:lpstr>Вопрос 9</vt:lpstr>
      <vt:lpstr>Вопрос 10</vt:lpstr>
      <vt:lpstr>Вопрос 11</vt:lpstr>
      <vt:lpstr>Вопрос 12</vt:lpstr>
      <vt:lpstr>Вопрос 13</vt:lpstr>
      <vt:lpstr>Вопрос 14</vt:lpstr>
      <vt:lpstr>Вопрос 15</vt:lpstr>
      <vt:lpstr>Вопрос 16</vt:lpstr>
      <vt:lpstr>Викторина по электромагнетизму</vt:lpstr>
    </vt:vector>
  </TitlesOfParts>
  <Company>АСШ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Меж звёзд и галактик</dc:title>
  <dc:creator>Admin</dc:creator>
  <cp:lastModifiedBy> </cp:lastModifiedBy>
  <cp:revision>83</cp:revision>
  <dcterms:created xsi:type="dcterms:W3CDTF">2008-03-20T16:36:33Z</dcterms:created>
  <dcterms:modified xsi:type="dcterms:W3CDTF">2010-04-24T05:21:05Z</dcterms:modified>
</cp:coreProperties>
</file>