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5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93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97" r:id="rId37"/>
    <p:sldId id="300" r:id="rId38"/>
    <p:sldId id="290" r:id="rId39"/>
    <p:sldId id="291" r:id="rId40"/>
    <p:sldId id="299" r:id="rId41"/>
    <p:sldId id="292" r:id="rId42"/>
    <p:sldId id="302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47F8-B210-4C21-86AA-37139864EA25}" type="datetimeFigureOut">
              <a:rPr lang="ru-RU" smtClean="0"/>
              <a:pPr/>
              <a:t>18.10.2008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E528-D0CF-4D49-B0AD-FE1AF0B12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47F8-B210-4C21-86AA-37139864EA25}" type="datetimeFigureOut">
              <a:rPr lang="ru-RU" smtClean="0"/>
              <a:pPr/>
              <a:t>18.10.2008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E528-D0CF-4D49-B0AD-FE1AF0B12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47F8-B210-4C21-86AA-37139864EA25}" type="datetimeFigureOut">
              <a:rPr lang="ru-RU" smtClean="0"/>
              <a:pPr/>
              <a:t>18.10.2008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E528-D0CF-4D49-B0AD-FE1AF0B12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47F8-B210-4C21-86AA-37139864EA25}" type="datetimeFigureOut">
              <a:rPr lang="ru-RU" smtClean="0"/>
              <a:pPr/>
              <a:t>18.10.2008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E528-D0CF-4D49-B0AD-FE1AF0B12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47F8-B210-4C21-86AA-37139864EA25}" type="datetimeFigureOut">
              <a:rPr lang="ru-RU" smtClean="0"/>
              <a:pPr/>
              <a:t>18.10.2008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E528-D0CF-4D49-B0AD-FE1AF0B12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47F8-B210-4C21-86AA-37139864EA25}" type="datetimeFigureOut">
              <a:rPr lang="ru-RU" smtClean="0"/>
              <a:pPr/>
              <a:t>18.10.2008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E528-D0CF-4D49-B0AD-FE1AF0B12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47F8-B210-4C21-86AA-37139864EA25}" type="datetimeFigureOut">
              <a:rPr lang="ru-RU" smtClean="0"/>
              <a:pPr/>
              <a:t>18.10.2008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E528-D0CF-4D49-B0AD-FE1AF0B12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47F8-B210-4C21-86AA-37139864EA25}" type="datetimeFigureOut">
              <a:rPr lang="ru-RU" smtClean="0"/>
              <a:pPr/>
              <a:t>18.10.2008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E528-D0CF-4D49-B0AD-FE1AF0B12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47F8-B210-4C21-86AA-37139864EA25}" type="datetimeFigureOut">
              <a:rPr lang="ru-RU" smtClean="0"/>
              <a:pPr/>
              <a:t>18.10.2008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E528-D0CF-4D49-B0AD-FE1AF0B12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47F8-B210-4C21-86AA-37139864EA25}" type="datetimeFigureOut">
              <a:rPr lang="ru-RU" smtClean="0"/>
              <a:pPr/>
              <a:t>18.10.2008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E528-D0CF-4D49-B0AD-FE1AF0B12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47F8-B210-4C21-86AA-37139864EA25}" type="datetimeFigureOut">
              <a:rPr lang="ru-RU" smtClean="0"/>
              <a:pPr/>
              <a:t>18.10.2008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226E528-D0CF-4D49-B0AD-FE1AF0B124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8447F8-B210-4C21-86AA-37139864EA25}" type="datetimeFigureOut">
              <a:rPr lang="ru-RU" smtClean="0"/>
              <a:pPr/>
              <a:t>18.10.2008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26E528-D0CF-4D49-B0AD-FE1AF0B124D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pace_X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71546"/>
            <a:ext cx="7772400" cy="1714512"/>
          </a:xfrm>
        </p:spPr>
        <p:txBody>
          <a:bodyPr>
            <a:noAutofit/>
          </a:bodyPr>
          <a:lstStyle/>
          <a:p>
            <a:r>
              <a:rPr lang="ru-RU" sz="6600" dirty="0" smtClean="0"/>
              <a:t>Меж звёзд и галактик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2857496"/>
            <a:ext cx="3429024" cy="857256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викторина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4400" dirty="0"/>
              <a:t>Как называются обширные темные области на поверхности Луны, состоящие из застывших потоков лавы? </a:t>
            </a:r>
            <a:endParaRPr lang="ru-RU" sz="4400" dirty="0" smtClean="0"/>
          </a:p>
          <a:p>
            <a:pPr lvl="0"/>
            <a:r>
              <a:rPr lang="ru-RU" sz="4400" i="1" dirty="0" smtClean="0">
                <a:solidFill>
                  <a:srgbClr val="FF0000"/>
                </a:solidFill>
              </a:rPr>
              <a:t>(</a:t>
            </a:r>
            <a:r>
              <a:rPr lang="ru-RU" sz="4400" i="1" dirty="0">
                <a:solidFill>
                  <a:srgbClr val="FF0000"/>
                </a:solidFill>
              </a:rPr>
              <a:t>Моря.)</a:t>
            </a:r>
            <a:endParaRPr lang="ru-RU" sz="4400" dirty="0">
              <a:solidFill>
                <a:srgbClr val="FF0000"/>
              </a:solidFill>
            </a:endParaRPr>
          </a:p>
          <a:p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Вопрос 8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4400" dirty="0"/>
              <a:t>Что происходит, когда Луна, Солнце и Земля располагаются точно на одной линии? </a:t>
            </a:r>
            <a:endParaRPr lang="ru-RU" sz="4400" dirty="0" smtClean="0"/>
          </a:p>
          <a:p>
            <a:pPr lvl="0"/>
            <a:r>
              <a:rPr lang="ru-RU" sz="4400" i="1" dirty="0" smtClean="0">
                <a:solidFill>
                  <a:srgbClr val="FF0000"/>
                </a:solidFill>
              </a:rPr>
              <a:t>(</a:t>
            </a:r>
            <a:r>
              <a:rPr lang="ru-RU" sz="4400" i="1" dirty="0">
                <a:solidFill>
                  <a:srgbClr val="FF0000"/>
                </a:solidFill>
              </a:rPr>
              <a:t>Лунное или солнечное затмение.)</a:t>
            </a:r>
            <a:endParaRPr lang="ru-RU" sz="4400" dirty="0">
              <a:solidFill>
                <a:srgbClr val="FF0000"/>
              </a:solidFill>
            </a:endParaRPr>
          </a:p>
          <a:p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Вопрос 9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Какое явление в океанах вызывается  движением  Луны вокруг Земли? </a:t>
            </a:r>
            <a:endParaRPr lang="ru-RU" sz="4400" dirty="0" smtClean="0"/>
          </a:p>
          <a:p>
            <a:r>
              <a:rPr lang="ru-RU" sz="4400" i="1" dirty="0" smtClean="0">
                <a:solidFill>
                  <a:srgbClr val="FF0000"/>
                </a:solidFill>
              </a:rPr>
              <a:t>(</a:t>
            </a:r>
            <a:r>
              <a:rPr lang="ru-RU" sz="4400" i="1" dirty="0">
                <a:solidFill>
                  <a:srgbClr val="FF0000"/>
                </a:solidFill>
              </a:rPr>
              <a:t>Морские приливы.)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Вопрос 10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 lvl="0"/>
            <a:r>
              <a:rPr lang="ru-RU" sz="3600" dirty="0"/>
              <a:t>Почему с Земли видна </a:t>
            </a:r>
            <a:r>
              <a:rPr lang="ru-RU" sz="3600" dirty="0" smtClean="0"/>
              <a:t>только </a:t>
            </a:r>
            <a:r>
              <a:rPr lang="ru-RU" sz="3600" dirty="0"/>
              <a:t>одна сторона Луны? </a:t>
            </a:r>
            <a:endParaRPr lang="ru-RU" sz="3600" dirty="0" smtClean="0"/>
          </a:p>
          <a:p>
            <a:pPr lvl="0"/>
            <a:r>
              <a:rPr lang="ru-RU" sz="3600" i="1" dirty="0" smtClean="0">
                <a:solidFill>
                  <a:srgbClr val="FF0000"/>
                </a:solidFill>
              </a:rPr>
              <a:t>(</a:t>
            </a:r>
            <a:r>
              <a:rPr lang="ru-RU" sz="3600" i="1" dirty="0">
                <a:solidFill>
                  <a:srgbClr val="FF0000"/>
                </a:solidFill>
              </a:rPr>
              <a:t>Потому, что период обращения Луны </a:t>
            </a:r>
            <a:r>
              <a:rPr lang="ru-RU" sz="3600" i="1" dirty="0" smtClean="0">
                <a:solidFill>
                  <a:srgbClr val="FF0000"/>
                </a:solidFill>
              </a:rPr>
              <a:t>вокруг своей </a:t>
            </a:r>
            <a:r>
              <a:rPr lang="ru-RU" sz="3600" i="1" dirty="0">
                <a:solidFill>
                  <a:srgbClr val="FF0000"/>
                </a:solidFill>
              </a:rPr>
              <a:t>оси точно совпадает с </a:t>
            </a:r>
            <a:r>
              <a:rPr lang="ru-RU" sz="3600" i="1" dirty="0" smtClean="0">
                <a:solidFill>
                  <a:srgbClr val="FF0000"/>
                </a:solidFill>
              </a:rPr>
              <a:t>периодом </a:t>
            </a:r>
            <a:r>
              <a:rPr lang="ru-RU" sz="3600" i="1" dirty="0">
                <a:solidFill>
                  <a:srgbClr val="FF0000"/>
                </a:solidFill>
              </a:rPr>
              <a:t>ее обращения вокруг Земли. Ученые называют подобное явление гравитационным резонансом.)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«УТРЕННЯЯ ЗВЕЗДА»</a:t>
            </a:r>
            <a:endParaRPr lang="ru-RU" dirty="0"/>
          </a:p>
        </p:txBody>
      </p:sp>
      <p:pic>
        <p:nvPicPr>
          <p:cNvPr id="6" name="Содержимое 5" descr="EISTL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8327" y="1935163"/>
            <a:ext cx="5727345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«УТРЕННЯЯ ЗВЕЗДА»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Венера</a:t>
            </a:r>
            <a:r>
              <a:rPr lang="ru-RU" dirty="0" smtClean="0"/>
              <a:t> - это одно из красивейших светил на ночном небе, по яркости она уступает лишь Солнцу и Луне. </a:t>
            </a:r>
          </a:p>
          <a:p>
            <a:r>
              <a:rPr lang="ru-RU" dirty="0" smtClean="0"/>
              <a:t>В безлунные ночи Венера отбрасывает тени на поверхности Земли. Люди обратили на нее внимание в глубокой древности. </a:t>
            </a:r>
          </a:p>
          <a:p>
            <a:r>
              <a:rPr lang="ru-RU" dirty="0" smtClean="0"/>
              <a:t>Столь ярким свечением Венера обязана своей атмосфере, которая очень хорошо отражает солнечные лучи. Но эта же атмосфера долгое время скрывала от ученых поверхность Венеры. </a:t>
            </a:r>
          </a:p>
          <a:p>
            <a:r>
              <a:rPr lang="ru-RU" dirty="0" smtClean="0"/>
              <a:t>Фантасты гадали, что находится под плотными, непроницаемыми облаками: болота, тропические леса, динозавры? </a:t>
            </a:r>
          </a:p>
          <a:p>
            <a:r>
              <a:rPr lang="ru-RU" dirty="0" smtClean="0"/>
              <a:t>Лишь с развитием космонавтики появилась возможность детально исследовать Венеру.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/>
              <a:t>Вопрос 1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4400" dirty="0" smtClean="0"/>
              <a:t>Какова температура на поверхности Венеры? </a:t>
            </a:r>
          </a:p>
          <a:p>
            <a:pPr lvl="0"/>
            <a:r>
              <a:rPr lang="ru-RU" sz="4400" i="1" dirty="0" smtClean="0">
                <a:solidFill>
                  <a:srgbClr val="0070C0"/>
                </a:solidFill>
              </a:rPr>
              <a:t>(Более 400 °С.)</a:t>
            </a:r>
            <a:endParaRPr lang="ru-RU" sz="4400" dirty="0" smtClean="0">
              <a:solidFill>
                <a:srgbClr val="0070C0"/>
              </a:solidFill>
            </a:endParaRPr>
          </a:p>
          <a:p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/>
              <a:t>Вопрос 2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4400" dirty="0" smtClean="0"/>
              <a:t>Из чего состоят плотные облака в атмосфере Венеры? </a:t>
            </a:r>
          </a:p>
          <a:p>
            <a:pPr lvl="0"/>
            <a:r>
              <a:rPr lang="ru-RU" sz="4400" i="1" dirty="0" smtClean="0">
                <a:solidFill>
                  <a:srgbClr val="0070C0"/>
                </a:solidFill>
              </a:rPr>
              <a:t>(Из капелек серной кислоты.)</a:t>
            </a:r>
            <a:endParaRPr lang="ru-RU" sz="4400" dirty="0" smtClean="0">
              <a:solidFill>
                <a:srgbClr val="0070C0"/>
              </a:solidFill>
            </a:endParaRPr>
          </a:p>
          <a:p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/>
              <a:t>Вопрос 3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4400" dirty="0" smtClean="0"/>
              <a:t>Какой космический аппарат первым сел на поверхность Венеры?   </a:t>
            </a:r>
          </a:p>
          <a:p>
            <a:pPr lvl="0"/>
            <a:r>
              <a:rPr lang="ru-RU" sz="4400" i="1" dirty="0" smtClean="0">
                <a:solidFill>
                  <a:srgbClr val="0070C0"/>
                </a:solidFill>
              </a:rPr>
              <a:t>(Советская   станция</a:t>
            </a:r>
            <a:br>
              <a:rPr lang="ru-RU" sz="4400" i="1" dirty="0" smtClean="0">
                <a:solidFill>
                  <a:srgbClr val="0070C0"/>
                </a:solidFill>
              </a:rPr>
            </a:br>
            <a:r>
              <a:rPr lang="ru-RU" sz="4400" i="1" dirty="0" smtClean="0">
                <a:solidFill>
                  <a:srgbClr val="0070C0"/>
                </a:solidFill>
              </a:rPr>
              <a:t>«Венера-7»;1970 г.)</a:t>
            </a:r>
            <a:endParaRPr lang="ru-RU" sz="4400" dirty="0" smtClean="0">
              <a:solidFill>
                <a:srgbClr val="0070C0"/>
              </a:solidFill>
            </a:endParaRPr>
          </a:p>
          <a:p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/>
              <a:t>Вопрос 4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4400" dirty="0" smtClean="0"/>
              <a:t>Кто открыл атмосферу на Венере? </a:t>
            </a:r>
          </a:p>
          <a:p>
            <a:pPr lvl="0"/>
            <a:r>
              <a:rPr lang="ru-RU" sz="4400" i="1" dirty="0" smtClean="0">
                <a:solidFill>
                  <a:srgbClr val="0070C0"/>
                </a:solidFill>
              </a:rPr>
              <a:t>(М. В. Ломоносов; 1761 г.)</a:t>
            </a:r>
            <a:endParaRPr lang="ru-RU" sz="4400" dirty="0" smtClean="0">
              <a:solidFill>
                <a:srgbClr val="0070C0"/>
              </a:solidFill>
            </a:endParaRPr>
          </a:p>
          <a:p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Визитная карточка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643998" cy="4824426"/>
          </a:xfrm>
        </p:spPr>
        <p:txBody>
          <a:bodyPr>
            <a:normAutofit/>
          </a:bodyPr>
          <a:lstStyle/>
          <a:p>
            <a:r>
              <a:rPr lang="ru-RU" dirty="0" smtClean="0"/>
              <a:t>Представление команд</a:t>
            </a:r>
          </a:p>
          <a:p>
            <a:r>
              <a:rPr lang="ru-RU" dirty="0" smtClean="0"/>
              <a:t>Приветствие </a:t>
            </a:r>
          </a:p>
          <a:p>
            <a:pPr>
              <a:buNone/>
            </a:pPr>
            <a:r>
              <a:rPr lang="ru-RU" sz="4000" i="1" u="sng" dirty="0" smtClean="0"/>
              <a:t>Команда 1</a:t>
            </a:r>
            <a:r>
              <a:rPr lang="ru-RU" sz="4000" i="1" dirty="0" smtClean="0"/>
              <a:t>				</a:t>
            </a:r>
            <a:r>
              <a:rPr lang="ru-RU" sz="4000" i="1" u="sng" dirty="0" smtClean="0"/>
              <a:t>Команда 2</a:t>
            </a:r>
          </a:p>
          <a:p>
            <a:pPr>
              <a:buNone/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/>
              <a:t>Вопрос 5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Какова освещенность на поверхности Венеры? </a:t>
            </a:r>
          </a:p>
          <a:p>
            <a:r>
              <a:rPr lang="ru-RU" sz="4400" i="1" dirty="0" smtClean="0">
                <a:solidFill>
                  <a:srgbClr val="0070C0"/>
                </a:solidFill>
              </a:rPr>
              <a:t>(Напоминает пасмурный день на Земле.)</a:t>
            </a:r>
            <a:endParaRPr lang="ru-RU" sz="4400" dirty="0" smtClean="0">
              <a:solidFill>
                <a:srgbClr val="0070C0"/>
              </a:solidFill>
            </a:endParaRPr>
          </a:p>
          <a:p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/>
              <a:t>Вопрос 6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Какой прибор позволил заглянуть под плотные облака Венеры? </a:t>
            </a:r>
          </a:p>
          <a:p>
            <a:r>
              <a:rPr lang="ru-RU" sz="4400" i="1" dirty="0" smtClean="0">
                <a:solidFill>
                  <a:srgbClr val="0070C0"/>
                </a:solidFill>
              </a:rPr>
              <a:t>(Радиолокатор.)</a:t>
            </a:r>
            <a:endParaRPr lang="ru-RU" sz="4400" dirty="0" smtClean="0">
              <a:solidFill>
                <a:srgbClr val="0070C0"/>
              </a:solidFill>
            </a:endParaRPr>
          </a:p>
          <a:p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i="1" dirty="0" smtClean="0"/>
              <a:t>Вопрос 7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858312" cy="4525963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Какие   автоматические станции составили карту поверхности Венеры? </a:t>
            </a:r>
          </a:p>
          <a:p>
            <a:r>
              <a:rPr lang="ru-RU" sz="4400" i="1" dirty="0" smtClean="0">
                <a:solidFill>
                  <a:srgbClr val="0070C0"/>
                </a:solidFill>
              </a:rPr>
              <a:t>(«Пионер-Венера-1», «Венера-15», «Венера-16», «Магеллан».)</a:t>
            </a:r>
            <a:endParaRPr lang="ru-RU" sz="4400" dirty="0" smtClean="0">
              <a:solidFill>
                <a:srgbClr val="0070C0"/>
              </a:solidFill>
            </a:endParaRPr>
          </a:p>
          <a:p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i="1" dirty="0" smtClean="0"/>
              <a:t>Вопрос 8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9001156" cy="4525963"/>
          </a:xfrm>
        </p:spPr>
        <p:txBody>
          <a:bodyPr>
            <a:noAutofit/>
          </a:bodyPr>
          <a:lstStyle/>
          <a:p>
            <a:r>
              <a:rPr lang="ru-RU" sz="4000" dirty="0" smtClean="0"/>
              <a:t>Можно ли на Венере ориентироваться по звездам и магнитному компасу? </a:t>
            </a:r>
          </a:p>
          <a:p>
            <a:r>
              <a:rPr lang="ru-RU" sz="4000" i="1" dirty="0" smtClean="0">
                <a:solidFill>
                  <a:srgbClr val="0070C0"/>
                </a:solidFill>
              </a:rPr>
              <a:t>(Нет. Плотные облака в атмосфере Венеры не пропускают свет звезд. Магнитного поля планета не имеет.)</a:t>
            </a:r>
            <a:endParaRPr lang="ru-RU" sz="4000" dirty="0" smtClean="0">
              <a:solidFill>
                <a:srgbClr val="0070C0"/>
              </a:solidFill>
            </a:endParaRPr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64399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«МАРС: ДРАМЫ И ПОБЕДЫ»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85778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Теперь мы познакомимся с планетой Марс, которую часто называют Красной планетой. Своим красным блеском эта планета Солнечной системы еще в древности привлекала к себе внимание людей. </a:t>
            </a:r>
          </a:p>
          <a:p>
            <a:r>
              <a:rPr lang="ru-RU" dirty="0" smtClean="0"/>
              <a:t>Греки ассоциировали Марс с богом войны, алхимики считали, что эта планета соответствует металлу, из которого делают оружие, — железу. </a:t>
            </a:r>
          </a:p>
          <a:p>
            <a:r>
              <a:rPr lang="ru-RU" dirty="0" smtClean="0"/>
              <a:t>Действительно, современные ученые считают, что красный цвет поверхности Марса придают соединения железа. </a:t>
            </a:r>
          </a:p>
          <a:p>
            <a:r>
              <a:rPr lang="ru-RU" dirty="0" smtClean="0"/>
              <a:t>Предполагают, что на этой планете могут быть обнаружены следы жизни. Но, конечно, это будет не высокоразвитая цивилизация, которую создали писатели-фантасты в своих произведениях.</a:t>
            </a:r>
          </a:p>
        </p:txBody>
      </p:sp>
      <p:pic>
        <p:nvPicPr>
          <p:cNvPr id="4" name="Содержимое 3" descr="VALM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281" y="1935163"/>
            <a:ext cx="4389437" cy="4389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/>
              <a:t>Конкурс</a:t>
            </a:r>
            <a:r>
              <a:rPr lang="ru-RU" b="1" dirty="0" smtClean="0"/>
              <a:t>  </a:t>
            </a:r>
            <a:r>
              <a:rPr lang="ru-RU" sz="5400" b="1" dirty="0" smtClean="0"/>
              <a:t>болельщиков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14749"/>
          </a:xfrm>
        </p:spPr>
        <p:txBody>
          <a:bodyPr>
            <a:noAutofit/>
          </a:bodyPr>
          <a:lstStyle/>
          <a:p>
            <a:r>
              <a:rPr lang="ru-RU" sz="4400" i="1" dirty="0" smtClean="0"/>
              <a:t>Проводится конкурс для болельщиков. Каждый правильный ответ болельщика приносит команде </a:t>
            </a:r>
            <a:r>
              <a:rPr lang="ru-RU" sz="4400" b="1" i="1" dirty="0" smtClean="0"/>
              <a:t>1 балл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14356"/>
            <a:ext cx="8229600" cy="1143000"/>
          </a:xfrm>
        </p:spPr>
        <p:txBody>
          <a:bodyPr/>
          <a:lstStyle/>
          <a:p>
            <a:r>
              <a:rPr lang="ru-RU" sz="5400" b="1" i="1" dirty="0" smtClean="0"/>
              <a:t>Вопрос</a:t>
            </a:r>
            <a:r>
              <a:rPr lang="ru-RU" b="1" i="1" dirty="0" smtClean="0"/>
              <a:t> 1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4000" dirty="0" smtClean="0"/>
              <a:t>Почему Марс называют Бермудским треугольником Солнечной системы? </a:t>
            </a:r>
          </a:p>
          <a:p>
            <a:r>
              <a:rPr lang="ru-RU" sz="4000" i="1" dirty="0" smtClean="0">
                <a:solidFill>
                  <a:srgbClr val="C00000"/>
                </a:solidFill>
              </a:rPr>
              <a:t>(Многие космические аппараты, которые направлялись к этой планете, пропали при загадочных обстоятельствах.)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14356"/>
            <a:ext cx="8229600" cy="1143000"/>
          </a:xfrm>
        </p:spPr>
        <p:txBody>
          <a:bodyPr/>
          <a:lstStyle/>
          <a:p>
            <a:r>
              <a:rPr lang="ru-RU" sz="5400" b="1" i="1" dirty="0" smtClean="0"/>
              <a:t>Вопрос</a:t>
            </a:r>
            <a:r>
              <a:rPr lang="ru-RU" b="1" i="1" dirty="0" smtClean="0"/>
              <a:t>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4400" dirty="0" smtClean="0"/>
              <a:t>Как называется высочайшая гора в Солнечной системе, расположенная на Марсе? </a:t>
            </a:r>
          </a:p>
          <a:p>
            <a:pPr lvl="0"/>
            <a:r>
              <a:rPr lang="ru-RU" sz="4400" i="1" dirty="0" smtClean="0">
                <a:solidFill>
                  <a:srgbClr val="C00000"/>
                </a:solidFill>
              </a:rPr>
              <a:t>(Вулкан Олимп.)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4291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i="1" dirty="0" smtClean="0"/>
              <a:t>Вопрос 3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4400" dirty="0" smtClean="0"/>
              <a:t>Как переводятся на русский язык названия спутников Марса —Фобоса и </a:t>
            </a:r>
            <a:r>
              <a:rPr lang="ru-RU" sz="4400" dirty="0" err="1" smtClean="0"/>
              <a:t>Деймоса</a:t>
            </a:r>
            <a:r>
              <a:rPr lang="ru-RU" sz="4400" dirty="0" smtClean="0"/>
              <a:t>?</a:t>
            </a:r>
            <a:br>
              <a:rPr lang="ru-RU" sz="4400" dirty="0" smtClean="0"/>
            </a:br>
            <a:endParaRPr lang="ru-RU" sz="4400" dirty="0" smtClean="0"/>
          </a:p>
          <a:p>
            <a:pPr lvl="0"/>
            <a:r>
              <a:rPr lang="ru-RU" sz="4400" i="1" dirty="0" smtClean="0">
                <a:solidFill>
                  <a:srgbClr val="C00000"/>
                </a:solidFill>
              </a:rPr>
              <a:t>(Страх и Ужас— вечные спутники войны.)</a:t>
            </a:r>
            <a:endParaRPr lang="ru-RU" sz="4400" dirty="0" smtClean="0">
              <a:solidFill>
                <a:srgbClr val="C00000"/>
              </a:solidFill>
            </a:endParaRPr>
          </a:p>
          <a:p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i="1" dirty="0" smtClean="0"/>
              <a:t>Вопрос 4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4000" dirty="0" smtClean="0"/>
              <a:t>Как называется крупнейшая система каньонов на поверхности Марса? </a:t>
            </a:r>
          </a:p>
          <a:p>
            <a:pPr lvl="0"/>
            <a:r>
              <a:rPr lang="ru-RU" sz="4000" i="1" dirty="0" smtClean="0">
                <a:solidFill>
                  <a:srgbClr val="C00000"/>
                </a:solidFill>
              </a:rPr>
              <a:t>(Долина Маринер — в честь первого космического аппарата «Маринер-4» США), сфотографировавшего Марс с близкого расстояния в 1964 г.)</a:t>
            </a:r>
            <a:endParaRPr lang="ru-RU" sz="4000" dirty="0" smtClean="0">
              <a:solidFill>
                <a:srgbClr val="C00000"/>
              </a:solidFill>
            </a:endParaRPr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07602695244937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FF00"/>
                </a:solidFill>
              </a:rPr>
              <a:t>Ближайшая соседка Земли</a:t>
            </a:r>
            <a:endParaRPr lang="ru-RU" sz="72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357826"/>
            <a:ext cx="8229600" cy="1500174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Что мы знаем о нашем естественном спутнике?</a:t>
            </a:r>
          </a:p>
          <a:p>
            <a:endParaRPr lang="ru-RU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i="1" dirty="0" smtClean="0"/>
              <a:t>Вопрос 5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5429264"/>
          </a:xfrm>
        </p:spPr>
        <p:txBody>
          <a:bodyPr>
            <a:noAutofit/>
          </a:bodyPr>
          <a:lstStyle/>
          <a:p>
            <a:pPr lvl="0"/>
            <a:r>
              <a:rPr lang="ru-RU" sz="4000" dirty="0" smtClean="0"/>
              <a:t>В честь каких древних жителей севера Европы были названы космические аппараты, которые впервые провели на поверхности Марса исследования на наличие в почве микроорганизмов? </a:t>
            </a:r>
          </a:p>
          <a:p>
            <a:pPr lvl="0"/>
            <a:r>
              <a:rPr lang="ru-RU" sz="4000" i="1" dirty="0" smtClean="0">
                <a:solidFill>
                  <a:srgbClr val="C00000"/>
                </a:solidFill>
              </a:rPr>
              <a:t>(В честь викингов. Аппараты «Викинг-1» и «Викинг-2»; 1976 г.)</a:t>
            </a:r>
            <a:endParaRPr lang="ru-RU" sz="4000" dirty="0" smtClean="0">
              <a:solidFill>
                <a:srgbClr val="C00000"/>
              </a:solidFill>
            </a:endParaRPr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i="1" dirty="0" smtClean="0"/>
              <a:t>Вопрос 6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4400" dirty="0" smtClean="0"/>
              <a:t>В каком произведении английского писателя-фантаста Г. Уэллса марсиане пытаются захватить Землю с помощью гигантских шагающих боевых машин? </a:t>
            </a:r>
          </a:p>
          <a:p>
            <a:r>
              <a:rPr lang="ru-RU" sz="4400" i="1" dirty="0" smtClean="0">
                <a:solidFill>
                  <a:srgbClr val="C00000"/>
                </a:solidFill>
              </a:rPr>
              <a:t>(«Война миров».)</a:t>
            </a:r>
            <a:endParaRPr lang="ru-RU" sz="4400" dirty="0" smtClean="0">
              <a:solidFill>
                <a:srgbClr val="C00000"/>
              </a:solidFill>
            </a:endParaRPr>
          </a:p>
          <a:p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71480"/>
            <a:ext cx="7300938" cy="1143000"/>
          </a:xfrm>
        </p:spPr>
        <p:txBody>
          <a:bodyPr>
            <a:normAutofit/>
          </a:bodyPr>
          <a:lstStyle/>
          <a:p>
            <a:r>
              <a:rPr lang="ru-RU" sz="5400" b="1" i="1" dirty="0" smtClean="0"/>
              <a:t>Вопрос 7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Autofit/>
          </a:bodyPr>
          <a:lstStyle/>
          <a:p>
            <a:pPr lvl="0"/>
            <a:r>
              <a:rPr lang="ru-RU" sz="4000" dirty="0" smtClean="0"/>
              <a:t>Кто написал роман «</a:t>
            </a:r>
            <a:r>
              <a:rPr lang="ru-RU" sz="4000" dirty="0" err="1" smtClean="0"/>
              <a:t>Аэлита</a:t>
            </a:r>
            <a:r>
              <a:rPr lang="ru-RU" sz="4000" dirty="0" smtClean="0"/>
              <a:t>», в котором главные герои отправляются на Марс в построенной ими ракете и пытаются совершить там социалистическую революцию? </a:t>
            </a:r>
          </a:p>
          <a:p>
            <a:pPr lvl="0"/>
            <a:r>
              <a:rPr lang="ru-RU" sz="4000" i="1" dirty="0" smtClean="0">
                <a:solidFill>
                  <a:srgbClr val="C00000"/>
                </a:solidFill>
              </a:rPr>
              <a:t>(А. Н.Толстой.)</a:t>
            </a:r>
            <a:endParaRPr lang="ru-RU" sz="4000" dirty="0" smtClean="0">
              <a:solidFill>
                <a:srgbClr val="C00000"/>
              </a:solidFill>
            </a:endParaRPr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14356"/>
            <a:ext cx="7086624" cy="1143000"/>
          </a:xfrm>
        </p:spPr>
        <p:txBody>
          <a:bodyPr>
            <a:normAutofit/>
          </a:bodyPr>
          <a:lstStyle/>
          <a:p>
            <a:r>
              <a:rPr lang="ru-RU" sz="5400" b="1" i="1" dirty="0" smtClean="0"/>
              <a:t>Вопрос 8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4400" dirty="0" smtClean="0"/>
              <a:t>Можно ли на поверхности Марса зажечь спичку? </a:t>
            </a:r>
          </a:p>
          <a:p>
            <a:pPr lvl="0"/>
            <a:r>
              <a:rPr lang="ru-RU" sz="4400" i="1" dirty="0" smtClean="0">
                <a:solidFill>
                  <a:srgbClr val="C00000"/>
                </a:solidFill>
              </a:rPr>
              <a:t>(Нельзя, атмосфера Марса почти полностью состоит из углекислого газа.)</a:t>
            </a:r>
            <a:endParaRPr lang="ru-RU" sz="4400" dirty="0" smtClean="0">
              <a:solidFill>
                <a:srgbClr val="C00000"/>
              </a:solidFill>
            </a:endParaRPr>
          </a:p>
          <a:p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71480"/>
            <a:ext cx="6657996" cy="1143000"/>
          </a:xfrm>
        </p:spPr>
        <p:txBody>
          <a:bodyPr>
            <a:normAutofit/>
          </a:bodyPr>
          <a:lstStyle/>
          <a:p>
            <a:r>
              <a:rPr lang="ru-RU" sz="5400" b="1" i="1" dirty="0" smtClean="0"/>
              <a:t>Вопрос 9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Какая деталь на поверхности Марса бросается в глаза первой, если на него посмотреть в телескоп? </a:t>
            </a:r>
          </a:p>
          <a:p>
            <a:r>
              <a:rPr lang="ru-RU" sz="4400" i="1" dirty="0" smtClean="0">
                <a:solidFill>
                  <a:srgbClr val="C00000"/>
                </a:solidFill>
              </a:rPr>
              <a:t>(Белые полярные шапки.)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14356"/>
            <a:ext cx="7015186" cy="1143000"/>
          </a:xfrm>
        </p:spPr>
        <p:txBody>
          <a:bodyPr>
            <a:normAutofit/>
          </a:bodyPr>
          <a:lstStyle/>
          <a:p>
            <a:r>
              <a:rPr lang="ru-RU" sz="5400" b="1" i="1" dirty="0" smtClean="0"/>
              <a:t>Вопрос 10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4400" dirty="0" smtClean="0"/>
              <a:t>Будут ли будущим жителям Марса угрожать извержения вулканов и разрушительные землетрясения? </a:t>
            </a:r>
          </a:p>
          <a:p>
            <a:r>
              <a:rPr lang="ru-RU" sz="4400" i="1" dirty="0" smtClean="0">
                <a:solidFill>
                  <a:srgbClr val="C00000"/>
                </a:solidFill>
              </a:rPr>
              <a:t>(Нет, так как сейсмическая активность планеты не велика.)</a:t>
            </a:r>
            <a:endParaRPr lang="ru-RU" sz="4400" dirty="0" smtClean="0">
              <a:solidFill>
                <a:srgbClr val="C00000"/>
              </a:solidFill>
            </a:endParaRPr>
          </a:p>
          <a:p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ndromed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4312"/>
            <a:ext cx="9165379" cy="687231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469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«СРЕДИ ЗВЕЗД И МИРОВ»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214950"/>
            <a:ext cx="8501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«Освоение космоса и космическая фантастика». </a:t>
            </a:r>
            <a:endParaRPr lang="ru-RU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spiral_m100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731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469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«СРЕДИ ЗВЕЗД И МИРОВ»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214950"/>
            <a:ext cx="8501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«Освоение космоса и космическая фантастика». </a:t>
            </a:r>
            <a:endParaRPr lang="ru-RU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ATUR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97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21431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«ДО САМОЙ ДАЛЕКОЙ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ПЛАНЕТЫ НЕ ТАК УЖ,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ДРУЗЬЯ, ДАЛЕКО...»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3971924" cy="43971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Кроссворд </a:t>
            </a:r>
            <a:endParaRPr lang="ru-RU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714356"/>
          <a:ext cx="8301389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6727"/>
                <a:gridCol w="466727"/>
                <a:gridCol w="466727"/>
                <a:gridCol w="466727"/>
                <a:gridCol w="466727"/>
                <a:gridCol w="367030"/>
                <a:gridCol w="466727"/>
                <a:gridCol w="466727"/>
                <a:gridCol w="466727"/>
                <a:gridCol w="466727"/>
                <a:gridCol w="466727"/>
                <a:gridCol w="466727"/>
                <a:gridCol w="466727"/>
                <a:gridCol w="466727"/>
                <a:gridCol w="466727"/>
                <a:gridCol w="466727"/>
                <a:gridCol w="466727"/>
                <a:gridCol w="466727"/>
              </a:tblGrid>
              <a:tr h="3500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004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04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004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0046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004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004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004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004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004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4429132"/>
            <a:ext cx="335755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горизонтали:</a:t>
            </a:r>
          </a:p>
          <a:p>
            <a:pPr lvl="0"/>
            <a:r>
              <a:rPr lang="ru-RU" b="1" dirty="0" smtClean="0"/>
              <a:t>1.</a:t>
            </a:r>
            <a:r>
              <a:rPr lang="ru-RU" dirty="0" smtClean="0"/>
              <a:t>Основоположник космонавтики.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lvl="0" indent="-342900"/>
            <a:r>
              <a:rPr lang="ru-RU" dirty="0" smtClean="0"/>
              <a:t>5. Название класса объектов.</a:t>
            </a:r>
          </a:p>
          <a:p>
            <a:pPr marL="342900" lvl="0" indent="-342900"/>
            <a:r>
              <a:rPr lang="ru-RU" dirty="0" smtClean="0"/>
              <a:t>6. Их называют «Семь сестер». </a:t>
            </a:r>
          </a:p>
          <a:p>
            <a:pPr marL="342900" lvl="0" indent="-342900"/>
            <a:r>
              <a:rPr lang="ru-RU" dirty="0" smtClean="0"/>
              <a:t>8.	Первый космонавт.</a:t>
            </a:r>
          </a:p>
          <a:p>
            <a:r>
              <a:rPr lang="ru-RU" dirty="0" smtClean="0"/>
              <a:t>10. Ближайшая к нам звезда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428992" y="4500570"/>
            <a:ext cx="571500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вертикали:</a:t>
            </a:r>
          </a:p>
          <a:p>
            <a:pPr lvl="0"/>
            <a:r>
              <a:rPr lang="ru-RU" sz="1600" dirty="0" smtClean="0"/>
              <a:t>2. Космическая станция.</a:t>
            </a:r>
          </a:p>
          <a:p>
            <a:pPr lvl="0"/>
            <a:r>
              <a:rPr lang="ru-RU" sz="1600" dirty="0" smtClean="0"/>
              <a:t>3. Единственное небесное тело, на котором побывали люди.</a:t>
            </a:r>
          </a:p>
          <a:p>
            <a:pPr lvl="0"/>
            <a:r>
              <a:rPr lang="ru-RU" sz="1600" dirty="0" smtClean="0"/>
              <a:t>4. Конструктор космических ракет.</a:t>
            </a:r>
          </a:p>
          <a:p>
            <a:pPr lvl="0"/>
            <a:r>
              <a:rPr lang="ru-RU" sz="1600" dirty="0" smtClean="0"/>
              <a:t>5. Основной инструмент астронома.</a:t>
            </a:r>
          </a:p>
          <a:p>
            <a:r>
              <a:rPr lang="ru-RU" sz="1600" dirty="0" smtClean="0"/>
              <a:t>7.Имя первого живого существа, побывавшего в космосе.</a:t>
            </a:r>
          </a:p>
          <a:p>
            <a:r>
              <a:rPr lang="ru-RU" sz="1600" dirty="0" smtClean="0"/>
              <a:t>9.Космический корабль многоразового использования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49" grpId="0"/>
      <p:bldP spid="20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Вопрос 1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lvl="0"/>
            <a:r>
              <a:rPr lang="ru-RU" sz="4400" dirty="0" smtClean="0"/>
              <a:t>Какой космический аппарат впервые достиг поверхности Луны?</a:t>
            </a:r>
            <a:r>
              <a:rPr lang="ru-RU" sz="4400" i="1" dirty="0"/>
              <a:t> </a:t>
            </a:r>
            <a:endParaRPr lang="ru-RU" sz="4400" i="1" dirty="0" smtClean="0"/>
          </a:p>
          <a:p>
            <a:pPr lvl="0"/>
            <a:r>
              <a:rPr lang="ru-RU" sz="4400" i="1" dirty="0" smtClean="0">
                <a:solidFill>
                  <a:srgbClr val="FF0000"/>
                </a:solidFill>
              </a:rPr>
              <a:t>(«</a:t>
            </a:r>
            <a:r>
              <a:rPr lang="ru-RU" sz="4400" i="1" dirty="0">
                <a:solidFill>
                  <a:srgbClr val="FF0000"/>
                </a:solidFill>
              </a:rPr>
              <a:t>Луна- 2»; 12 сентября 1959 г.)</a:t>
            </a:r>
            <a:endParaRPr lang="ru-RU" sz="4400" dirty="0">
              <a:solidFill>
                <a:srgbClr val="FF0000"/>
              </a:solidFill>
            </a:endParaRPr>
          </a:p>
          <a:p>
            <a:endParaRPr lang="ru-RU" sz="4400" dirty="0" smtClean="0"/>
          </a:p>
          <a:p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3971924" cy="43971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Кроссворд </a:t>
            </a:r>
            <a:endParaRPr lang="ru-RU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714356"/>
          <a:ext cx="8501116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6429"/>
                <a:gridCol w="565141"/>
                <a:gridCol w="447717"/>
                <a:gridCol w="623853"/>
                <a:gridCol w="389005"/>
                <a:gridCol w="611127"/>
                <a:gridCol w="293554"/>
                <a:gridCol w="506429"/>
                <a:gridCol w="506429"/>
                <a:gridCol w="506429"/>
                <a:gridCol w="616051"/>
                <a:gridCol w="396807"/>
                <a:gridCol w="603325"/>
                <a:gridCol w="409533"/>
                <a:gridCol w="506429"/>
                <a:gridCol w="506429"/>
                <a:gridCol w="506429"/>
              </a:tblGrid>
              <a:tr h="350046">
                <a:tc>
                  <a:txBody>
                    <a:bodyPr/>
                    <a:lstStyle/>
                    <a:p>
                      <a:endParaRPr lang="ru-RU" cap="all" normalizeH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cap="all" normalizeH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cap="all" normalizeH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cap="all" normalizeH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cap="all" normalizeH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cap="all" normalizeH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cap="all" normalizeH="1" baseline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5</a:t>
                      </a:r>
                      <a:r>
                        <a:rPr lang="ru-RU" cap="all" normalizeH="1" baseline="0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cap="all" normalizeH="1" baseline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smtClean="0"/>
                        <a:t>у</a:t>
                      </a:r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smtClean="0"/>
                        <a:t>м</a:t>
                      </a:r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smtClean="0"/>
                        <a:t>а</a:t>
                      </a:r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err="1" smtClean="0"/>
                        <a:t>н</a:t>
                      </a:r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err="1" smtClean="0"/>
                        <a:t>н</a:t>
                      </a:r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smtClean="0"/>
                        <a:t>о</a:t>
                      </a:r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smtClean="0"/>
                        <a:t>с</a:t>
                      </a:r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smtClean="0"/>
                        <a:t>т</a:t>
                      </a:r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err="1" smtClean="0"/>
                        <a:t>ь</a:t>
                      </a:r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046"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cap="all" normalizeH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cap="all" normalizeH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cap="all" normalizeH="1" baseline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smtClean="0"/>
                        <a:t>Е</a:t>
                      </a:r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0046"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cap="all" normalizeH="1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smtClean="0"/>
                        <a:t>Л</a:t>
                      </a:r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6</a:t>
                      </a:r>
                      <a:r>
                        <a:rPr lang="ru-RU" cap="all" normalizeH="1" baseline="0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cap="all" normalizeH="1" baseline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7</a:t>
                      </a:r>
                      <a:r>
                        <a:rPr lang="ru-RU" cap="all" normalizeH="1" baseline="0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cap="all" normalizeH="1" baseline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smtClean="0"/>
                        <a:t>е</a:t>
                      </a:r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smtClean="0"/>
                        <a:t>я</a:t>
                      </a:r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err="1" smtClean="0"/>
                        <a:t>д</a:t>
                      </a:r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err="1" smtClean="0"/>
                        <a:t>ы</a:t>
                      </a:r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 dirty="0"/>
                    </a:p>
                  </a:txBody>
                  <a:tcPr/>
                </a:tc>
              </a:tr>
              <a:tr h="350046"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ru-RU" cap="all" normalizeH="1" baseline="0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endParaRPr lang="ru-RU" cap="all" normalizeH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4</a:t>
                      </a:r>
                      <a:r>
                        <a:rPr lang="ru-RU" cap="all" normalizeH="1" baseline="0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cap="all" normalizeH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smtClean="0"/>
                        <a:t>Е</a:t>
                      </a:r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smtClean="0"/>
                        <a:t>а</a:t>
                      </a:r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cap="all" normalizeH="1" baseline="0" dirty="0"/>
                    </a:p>
                  </a:txBody>
                  <a:tcPr/>
                </a:tc>
              </a:tr>
              <a:tr h="350046">
                <a:tc>
                  <a:txBody>
                    <a:bodyPr/>
                    <a:lstStyle/>
                    <a:p>
                      <a:r>
                        <a:rPr lang="ru-RU" cap="all" normalizeH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</a:t>
                      </a:r>
                      <a:r>
                        <a:rPr lang="ru-RU" cap="all" normalizeH="1" baseline="0" dirty="0" smtClean="0"/>
                        <a:t>Ц</a:t>
                      </a:r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smtClean="0"/>
                        <a:t>и</a:t>
                      </a:r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smtClean="0"/>
                        <a:t>о</a:t>
                      </a:r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3</a:t>
                      </a:r>
                      <a:r>
                        <a:rPr lang="ru-RU" cap="all" normalizeH="1" baseline="0" dirty="0" smtClean="0"/>
                        <a:t> л</a:t>
                      </a:r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smtClean="0"/>
                        <a:t>к</a:t>
                      </a:r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smtClean="0"/>
                        <a:t>О</a:t>
                      </a:r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smtClean="0"/>
                        <a:t>В</a:t>
                      </a:r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cap="all" normalizeH="1" baseline="0" dirty="0" smtClean="0"/>
                        <a:t>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cap="all" normalizeH="1" baseline="0" dirty="0" smtClean="0"/>
                        <a:t>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cap="all" normalizeH="1" baseline="0" dirty="0" smtClean="0"/>
                        <a:t>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cap="all" normalizeH="1" baseline="0" dirty="0" err="1" smtClean="0"/>
                        <a:t>й</a:t>
                      </a:r>
                      <a:endParaRPr lang="ru-RU" cap="all" normalizeH="1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cap="all" normalizeH="1" baseline="0" dirty="0"/>
                    </a:p>
                  </a:txBody>
                  <a:tcPr/>
                </a:tc>
              </a:tr>
              <a:tr h="350046"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err="1" smtClean="0"/>
                        <a:t>р</a:t>
                      </a:r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smtClean="0"/>
                        <a:t>У</a:t>
                      </a:r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smtClean="0"/>
                        <a:t>Р</a:t>
                      </a:r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smtClean="0"/>
                        <a:t>К</a:t>
                      </a:r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smtClean="0"/>
                        <a:t>к</a:t>
                      </a:r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9</a:t>
                      </a:r>
                      <a:r>
                        <a:rPr lang="ru-RU" cap="all" normalizeH="1" baseline="0" dirty="0" smtClean="0">
                          <a:solidFill>
                            <a:schemeClr val="tx1"/>
                          </a:solidFill>
                        </a:rPr>
                        <a:t>ш</a:t>
                      </a:r>
                      <a:endParaRPr lang="ru-RU" cap="all" normalizeH="1" baseline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 dirty="0"/>
                    </a:p>
                  </a:txBody>
                  <a:tcPr/>
                </a:tc>
              </a:tr>
              <a:tr h="350046"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smtClean="0"/>
                        <a:t>Н</a:t>
                      </a:r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smtClean="0"/>
                        <a:t>О</a:t>
                      </a:r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smtClean="0"/>
                        <a:t>О</a:t>
                      </a:r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8</a:t>
                      </a:r>
                      <a:r>
                        <a:rPr lang="ru-RU" cap="all" normalizeH="1" baseline="0" dirty="0" smtClean="0">
                          <a:solidFill>
                            <a:schemeClr val="tx1"/>
                          </a:solidFill>
                        </a:rPr>
                        <a:t>Г</a:t>
                      </a:r>
                      <a:endParaRPr lang="ru-RU" cap="all" normalizeH="1" baseline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smtClean="0"/>
                        <a:t>а</a:t>
                      </a:r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smtClean="0"/>
                        <a:t>г</a:t>
                      </a:r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smtClean="0"/>
                        <a:t>А</a:t>
                      </a:r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err="1" smtClean="0"/>
                        <a:t>р</a:t>
                      </a:r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smtClean="0"/>
                        <a:t>и</a:t>
                      </a:r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err="1" smtClean="0"/>
                        <a:t>н</a:t>
                      </a:r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0046"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smtClean="0"/>
                        <a:t>А</a:t>
                      </a:r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smtClean="0"/>
                        <a:t>Л</a:t>
                      </a:r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err="1" smtClean="0"/>
                        <a:t>п</a:t>
                      </a:r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smtClean="0"/>
                        <a:t>Т</a:t>
                      </a:r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 dirty="0"/>
                    </a:p>
                  </a:txBody>
                  <a:tcPr/>
                </a:tc>
              </a:tr>
              <a:tr h="350046"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smtClean="0"/>
                        <a:t>Ё</a:t>
                      </a:r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cap="all" normalizeH="1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smtClean="0"/>
                        <a:t>Т</a:t>
                      </a:r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 dirty="0"/>
                    </a:p>
                  </a:txBody>
                  <a:tcPr/>
                </a:tc>
              </a:tr>
              <a:tr h="350046"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cap="all" normalizeH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smtClean="0"/>
                        <a:t>в</a:t>
                      </a:r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10</a:t>
                      </a:r>
                      <a:r>
                        <a:rPr lang="ru-RU" cap="all" normalizeH="1" baseline="0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cap="all" normalizeH="1" baseline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smtClean="0"/>
                        <a:t>о</a:t>
                      </a:r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smtClean="0"/>
                        <a:t>л</a:t>
                      </a:r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err="1" smtClean="0"/>
                        <a:t>н</a:t>
                      </a:r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err="1" smtClean="0"/>
                        <a:t>ц</a:t>
                      </a:r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cap="all" normalizeH="1" baseline="0" dirty="0" smtClean="0"/>
                        <a:t>е</a:t>
                      </a:r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cap="all" normalizeH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4429132"/>
            <a:ext cx="335755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горизонтали:</a:t>
            </a:r>
          </a:p>
          <a:p>
            <a:pPr lvl="0"/>
            <a:r>
              <a:rPr lang="ru-RU" b="1" dirty="0" smtClean="0"/>
              <a:t>1.</a:t>
            </a:r>
            <a:r>
              <a:rPr lang="ru-RU" dirty="0" smtClean="0"/>
              <a:t>Основоположник космонавтики.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lvl="0" indent="-342900"/>
            <a:r>
              <a:rPr lang="ru-RU" dirty="0" smtClean="0"/>
              <a:t>5. Название класса объектов.</a:t>
            </a:r>
          </a:p>
          <a:p>
            <a:pPr marL="342900" lvl="0" indent="-342900"/>
            <a:r>
              <a:rPr lang="ru-RU" dirty="0" smtClean="0"/>
              <a:t>6. Их называют «Семь сестер». </a:t>
            </a:r>
          </a:p>
          <a:p>
            <a:pPr marL="342900" lvl="0" indent="-342900"/>
            <a:r>
              <a:rPr lang="ru-RU" dirty="0" smtClean="0"/>
              <a:t>8.	Первый космонавт.</a:t>
            </a:r>
          </a:p>
          <a:p>
            <a:r>
              <a:rPr lang="ru-RU" dirty="0" smtClean="0"/>
              <a:t>10. Ближайшая к нам звезда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428992" y="4357694"/>
            <a:ext cx="571500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вертикали:</a:t>
            </a:r>
          </a:p>
          <a:p>
            <a:pPr lvl="0"/>
            <a:r>
              <a:rPr lang="ru-RU" sz="1600" dirty="0" smtClean="0"/>
              <a:t>2. Космическая станция.</a:t>
            </a:r>
          </a:p>
          <a:p>
            <a:pPr lvl="0"/>
            <a:r>
              <a:rPr lang="ru-RU" sz="1600" dirty="0" smtClean="0"/>
              <a:t>3. Единственное небесное тело, на котором побывали люди.</a:t>
            </a:r>
          </a:p>
          <a:p>
            <a:pPr lvl="0"/>
            <a:r>
              <a:rPr lang="ru-RU" sz="1600" dirty="0" smtClean="0"/>
              <a:t>4. Конструктор космических ракет.</a:t>
            </a:r>
          </a:p>
          <a:p>
            <a:pPr lvl="0"/>
            <a:r>
              <a:rPr lang="ru-RU" sz="1600" dirty="0" smtClean="0"/>
              <a:t>5. Основной инструмент астронома.</a:t>
            </a:r>
          </a:p>
          <a:p>
            <a:r>
              <a:rPr lang="ru-RU" sz="1600" dirty="0" smtClean="0"/>
              <a:t>7.Имя первого живого существа, побывавшего в космосе.</a:t>
            </a:r>
          </a:p>
          <a:p>
            <a:r>
              <a:rPr lang="ru-RU" sz="1600" dirty="0" smtClean="0"/>
              <a:t>9.Космический корабль многоразового использования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49" grpId="0"/>
      <p:bldP spid="205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pPr lvl="0" algn="ctr"/>
            <a:r>
              <a:rPr lang="ru-RU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Ответы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1857364"/>
            <a:ext cx="842968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горизонтали: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Циолковский.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Туманность.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Плеяды.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8.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Гагарин.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10.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Солнце.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вертикали: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Мир.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Луна.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Королев.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Телескоп.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Лайка.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9.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Шаттл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144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«</a:t>
            </a:r>
            <a:r>
              <a:rPr lang="ru-RU" sz="4400" b="1" dirty="0" smtClean="0"/>
              <a:t>РАССТАВЬ ПЛАНЕТЫ ПО МЕСТАМ»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00240"/>
            <a:ext cx="2286016" cy="4572032"/>
          </a:xfrm>
        </p:spPr>
        <p:txBody>
          <a:bodyPr/>
          <a:lstStyle/>
          <a:p>
            <a:r>
              <a:rPr lang="ru-RU" sz="2000" b="1" spc="50" dirty="0" smtClean="0">
                <a:ln w="135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C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Венера</a:t>
            </a:r>
          </a:p>
          <a:p>
            <a:r>
              <a:rPr lang="ru-RU" sz="2000" b="1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Сатурн</a:t>
            </a:r>
          </a:p>
          <a:p>
            <a:r>
              <a:rPr lang="ru-RU" sz="2000" b="1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Юпитер</a:t>
            </a:r>
          </a:p>
          <a:p>
            <a:r>
              <a:rPr lang="ru-RU" sz="2000" b="1" dirty="0" smtClean="0">
                <a:ln w="1905">
                  <a:solidFill>
                    <a:schemeClr val="bg2">
                      <a:lumMod val="1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Земля</a:t>
            </a:r>
          </a:p>
          <a:p>
            <a:r>
              <a:rPr lang="ru-RU" sz="20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3333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Меркурий</a:t>
            </a:r>
          </a:p>
          <a:p>
            <a:r>
              <a:rPr lang="ru-RU" sz="20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Марс</a:t>
            </a:r>
          </a:p>
          <a:p>
            <a:r>
              <a:rPr lang="ru-RU" sz="20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Нептун</a:t>
            </a:r>
            <a:endParaRPr lang="ru-RU" sz="2000" b="1" spc="300" dirty="0" smtClean="0">
              <a:ln w="1778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r>
              <a:rPr lang="ru-RU" sz="2000" b="1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Уран</a:t>
            </a:r>
            <a:endParaRPr lang="ru-RU" sz="2000" b="1" dirty="0">
              <a:ln w="1778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 descr="Меркур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1285860"/>
            <a:ext cx="295923" cy="285752"/>
          </a:xfrm>
          <a:prstGeom prst="rect">
            <a:avLst/>
          </a:prstGeom>
        </p:spPr>
      </p:pic>
      <p:pic>
        <p:nvPicPr>
          <p:cNvPr id="5" name="Рисунок 4" descr="Венер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643050"/>
            <a:ext cx="445351" cy="428628"/>
          </a:xfrm>
          <a:prstGeom prst="rect">
            <a:avLst/>
          </a:prstGeom>
        </p:spPr>
      </p:pic>
      <p:pic>
        <p:nvPicPr>
          <p:cNvPr id="6" name="Рисунок 5" descr="Земля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2143116"/>
            <a:ext cx="514574" cy="501638"/>
          </a:xfrm>
          <a:prstGeom prst="rect">
            <a:avLst/>
          </a:prstGeom>
        </p:spPr>
      </p:pic>
      <p:pic>
        <p:nvPicPr>
          <p:cNvPr id="7" name="Рисунок 6" descr="Марс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2714620"/>
            <a:ext cx="370783" cy="357190"/>
          </a:xfrm>
          <a:prstGeom prst="rect">
            <a:avLst/>
          </a:prstGeom>
        </p:spPr>
      </p:pic>
      <p:pic>
        <p:nvPicPr>
          <p:cNvPr id="8" name="Рисунок 7" descr="Юпите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562" y="3214686"/>
            <a:ext cx="1071570" cy="1071570"/>
          </a:xfrm>
          <a:prstGeom prst="rect">
            <a:avLst/>
          </a:prstGeom>
        </p:spPr>
      </p:pic>
      <p:pic>
        <p:nvPicPr>
          <p:cNvPr id="9" name="Рисунок 8" descr="Сатурн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9058" y="4357694"/>
            <a:ext cx="1684314" cy="725485"/>
          </a:xfrm>
          <a:prstGeom prst="rect">
            <a:avLst/>
          </a:prstGeom>
        </p:spPr>
      </p:pic>
      <p:pic>
        <p:nvPicPr>
          <p:cNvPr id="10" name="Рисунок 9" descr="Уран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57752" y="5143512"/>
            <a:ext cx="771510" cy="680744"/>
          </a:xfrm>
          <a:prstGeom prst="rect">
            <a:avLst/>
          </a:prstGeom>
        </p:spPr>
      </p:pic>
      <p:pic>
        <p:nvPicPr>
          <p:cNvPr id="11" name="Рисунок 10" descr="Нептун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77647" y="5857892"/>
            <a:ext cx="630979" cy="642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58187E-6 C 0.05903 -0.00463 0.11355 -0.0081 0.17448 -0.00971 C 0.19306 -0.0118 0.21146 -0.0111 0.22986 -0.01527 C 0.24063 -0.01781 0.2533 -0.03932 0.26459 -0.03932 C 0.37882 -0.04094 0.49323 -0.04094 0.60782 -0.04209 C 0.61077 -0.0525 0.61476 -0.06152 0.61754 -0.07193 C 0.61875 -0.07655 0.61927 -0.08187 0.62014 -0.0865 C 0.62101 -0.08996 0.62205 -0.09228 0.62292 -0.09505 C 0.63177 -0.18733 0.62448 -0.10523 0.62448 -0.34621 " pathEditMode="relative" rAng="0" ptsTypes="ffffffffA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" y="-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24 C 0.22031 -0.00116 0.4408 0.00069 0.66128 -0.00255 C 0.6684 -0.00255 0.65052 -0.03099 0.65052 -0.03076 C 0.64826 -0.04186 0.64566 -0.05042 0.64566 -0.06198 " pathEditMode="relative" rAng="0" ptsTypes="fffA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007 C 0.21042 0.00162 0.42066 -0.00093 0.63125 -0.00301 C 0.65174 -0.00393 0.6724 -0.00208 0.69271 -0.00532 C 0.69393 -0.00578 0.68698 -0.02706 0.68681 -0.02776 C 0.68369 -0.03839 0.68247 -0.05273 0.68108 -0.0643 C 0.68056 -0.08465 0.68056 -0.105 0.67952 -0.12535 C 0.67917 -0.13344 0.67917 -0.13275 0.67657 -0.13275 " pathEditMode="relative" rAng="0" ptsTypes="ffffffA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-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78298 -0.00208 0.69149 0.30504 0.69149 -0.15565 " pathEditMode="relative" ptsTypes="fA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724 -0.00069 0.34462 -0.00185 0.51701 -0.00185 C 0.57101 -0.00185 0.62812 -0.02451 0.67899 0 C 0.68073 0.00093 0.68038 0.11818 0.68038 0.13136 " pathEditMode="relative" ptsTypes="fffA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72622 0.36285 0.66268 -0.32817 0.68455 0.08233 C 0.68525 0.1154 0.68212 0.16975 0.69011 0.20282 C 0.6915 0.31429 0.67188 0.33926 0.69289 0.31151 " pathEditMode="relative" ptsTypes="fffA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6184 0.00162 0.45903 -0.03561 0.70851 0.01111 C 0.70677 0.01851 0.70486 0.02012 0.7 0.02429 C 0.69114 0.0606 0.69722 0.03169 0.69722 0.11448 " pathEditMode="relative" ptsTypes="fffA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526 0.00046 0.47951 -0.02082 0.69427 0.0074 C 0.70729 0.06175 0.70642 0.12396 0.69288 0.17807 C 0.69132 0.19149 0.6901 0.19866 0.6901 0.21392 C 0.6901 0.23011 0.69149 0.27891 0.69149 0.26272 " pathEditMode="relative" ptsTypes="ffffA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OON2~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7110"/>
            <a:ext cx="7072362" cy="68508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Вопрос</a:t>
            </a:r>
            <a:r>
              <a:rPr lang="ru-RU" sz="4800" dirty="0" smtClean="0"/>
              <a:t> 2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72518" cy="4389120"/>
          </a:xfrm>
        </p:spPr>
        <p:txBody>
          <a:bodyPr>
            <a:normAutofit/>
          </a:bodyPr>
          <a:lstStyle/>
          <a:p>
            <a:pPr lvl="0"/>
            <a:r>
              <a:rPr lang="ru-RU" sz="4400" dirty="0">
                <a:solidFill>
                  <a:srgbClr val="002060"/>
                </a:solidFill>
              </a:rPr>
              <a:t>Какой космический аппар</a:t>
            </a:r>
            <a:r>
              <a:rPr lang="ru-RU" sz="4400" dirty="0"/>
              <a:t>ат </a:t>
            </a:r>
            <a:r>
              <a:rPr lang="ru-RU" sz="4400" dirty="0">
                <a:solidFill>
                  <a:srgbClr val="002060"/>
                </a:solidFill>
              </a:rPr>
              <a:t>впервые сфотографировал обратную сторону Луны, которая не видна с Земли?</a:t>
            </a:r>
            <a:r>
              <a:rPr lang="ru-RU" sz="4400" dirty="0">
                <a:solidFill>
                  <a:schemeClr val="bg1"/>
                </a:solidFill>
              </a:rPr>
              <a:t> </a:t>
            </a:r>
            <a:endParaRPr lang="ru-RU" sz="4400" dirty="0" smtClean="0">
              <a:solidFill>
                <a:schemeClr val="bg1"/>
              </a:solidFill>
            </a:endParaRPr>
          </a:p>
          <a:p>
            <a:pPr lvl="0"/>
            <a:r>
              <a:rPr lang="ru-RU" sz="4400" i="1" dirty="0" smtClean="0">
                <a:solidFill>
                  <a:srgbClr val="FF0000"/>
                </a:solidFill>
              </a:rPr>
              <a:t>(«</a:t>
            </a:r>
            <a:r>
              <a:rPr lang="ru-RU" sz="4400" i="1" dirty="0">
                <a:solidFill>
                  <a:srgbClr val="FF0000"/>
                </a:solidFill>
              </a:rPr>
              <a:t>Луна-3»; </a:t>
            </a:r>
            <a:r>
              <a:rPr lang="ru-RU" sz="4400" i="1" dirty="0" smtClean="0">
                <a:solidFill>
                  <a:srgbClr val="FF0000"/>
                </a:solidFill>
              </a:rPr>
              <a:t>7 октября </a:t>
            </a:r>
            <a:r>
              <a:rPr lang="ru-RU" sz="4400" i="1" dirty="0">
                <a:solidFill>
                  <a:srgbClr val="FF0000"/>
                </a:solidFill>
              </a:rPr>
              <a:t>1959 г.)</a:t>
            </a:r>
            <a:endParaRPr lang="ru-RU" sz="4400" dirty="0">
              <a:solidFill>
                <a:srgbClr val="FF0000"/>
              </a:solidFill>
            </a:endParaRPr>
          </a:p>
          <a:p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Вопрос 3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В честь кого называют </a:t>
            </a:r>
            <a:r>
              <a:rPr lang="ru-RU" sz="4400" dirty="0" smtClean="0"/>
              <a:t>кратеры </a:t>
            </a:r>
            <a:r>
              <a:rPr lang="ru-RU" sz="4400" dirty="0"/>
              <a:t>на поверхности Луны? </a:t>
            </a:r>
            <a:endParaRPr lang="ru-RU" sz="4400" dirty="0" smtClean="0"/>
          </a:p>
          <a:p>
            <a:r>
              <a:rPr lang="ru-RU" sz="4400" i="1" dirty="0" smtClean="0">
                <a:solidFill>
                  <a:srgbClr val="FF0000"/>
                </a:solidFill>
              </a:rPr>
              <a:t>(</a:t>
            </a:r>
            <a:r>
              <a:rPr lang="ru-RU" sz="4400" i="1" dirty="0">
                <a:solidFill>
                  <a:srgbClr val="FF0000"/>
                </a:solidFill>
              </a:rPr>
              <a:t>В честь великих ученых и философов.)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Как назывался </a:t>
            </a:r>
            <a:r>
              <a:rPr lang="ru-RU" sz="4400" dirty="0" smtClean="0"/>
              <a:t>космический </a:t>
            </a:r>
            <a:r>
              <a:rPr lang="ru-RU" sz="4400" dirty="0"/>
              <a:t>корабль, который позволил людям  высадиться  на Луне</a:t>
            </a:r>
            <a:r>
              <a:rPr lang="ru-RU" sz="4400" dirty="0" smtClean="0"/>
              <a:t>?</a:t>
            </a:r>
          </a:p>
          <a:p>
            <a:r>
              <a:rPr lang="ru-RU" sz="4400" i="1" dirty="0" smtClean="0">
                <a:solidFill>
                  <a:srgbClr val="FF0000"/>
                </a:solidFill>
              </a:rPr>
              <a:t>(«</a:t>
            </a:r>
            <a:r>
              <a:rPr lang="ru-RU" sz="4400" i="1" dirty="0">
                <a:solidFill>
                  <a:srgbClr val="FF0000"/>
                </a:solidFill>
              </a:rPr>
              <a:t>Аполлон»; США; 1969г.)</a:t>
            </a:r>
            <a:endParaRPr lang="ru-RU" sz="4400" dirty="0">
              <a:solidFill>
                <a:srgbClr val="FF0000"/>
              </a:solidFill>
            </a:endParaRPr>
          </a:p>
          <a:p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36792"/>
          </a:xfrm>
        </p:spPr>
        <p:txBody>
          <a:bodyPr>
            <a:noAutofit/>
          </a:bodyPr>
          <a:lstStyle/>
          <a:p>
            <a:r>
              <a:rPr lang="ru-RU" sz="3600" dirty="0"/>
              <a:t>	Как звали первого человека, который ступил на Луну и произнес историческую фразу: «Этот маленький шаг одного человека означает гигантский прыжок всего человечества»? </a:t>
            </a:r>
            <a:endParaRPr lang="ru-RU" sz="3600" dirty="0" smtClean="0"/>
          </a:p>
          <a:p>
            <a:r>
              <a:rPr lang="ru-RU" sz="3600" i="1" dirty="0" smtClean="0">
                <a:solidFill>
                  <a:srgbClr val="FF0000"/>
                </a:solidFill>
              </a:rPr>
              <a:t>(</a:t>
            </a:r>
            <a:r>
              <a:rPr lang="ru-RU" sz="3600" i="1" dirty="0">
                <a:solidFill>
                  <a:srgbClr val="FF0000"/>
                </a:solidFill>
              </a:rPr>
              <a:t>Американский астронавт Н. </a:t>
            </a:r>
            <a:r>
              <a:rPr lang="ru-RU" sz="3600" i="1" dirty="0" err="1">
                <a:solidFill>
                  <a:srgbClr val="FF0000"/>
                </a:solidFill>
              </a:rPr>
              <a:t>Армстронг</a:t>
            </a:r>
            <a:r>
              <a:rPr lang="ru-RU" sz="3600" i="1" dirty="0">
                <a:solidFill>
                  <a:srgbClr val="FF0000"/>
                </a:solidFill>
              </a:rPr>
              <a:t>.)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4400" dirty="0"/>
              <a:t>Какой космический </a:t>
            </a:r>
            <a:r>
              <a:rPr lang="ru-RU" sz="4400" dirty="0" smtClean="0"/>
              <a:t>аппарат </a:t>
            </a:r>
            <a:r>
              <a:rPr lang="ru-RU" sz="4400" dirty="0"/>
              <a:t>впервые проехал по лунному бездорожью? </a:t>
            </a:r>
            <a:endParaRPr lang="ru-RU" sz="4400" dirty="0" smtClean="0"/>
          </a:p>
          <a:p>
            <a:pPr lvl="0"/>
            <a:r>
              <a:rPr lang="ru-RU" sz="4400" i="1" dirty="0" smtClean="0">
                <a:solidFill>
                  <a:srgbClr val="FF0000"/>
                </a:solidFill>
              </a:rPr>
              <a:t>(</a:t>
            </a:r>
            <a:r>
              <a:rPr lang="ru-RU" sz="4400" i="1" dirty="0">
                <a:solidFill>
                  <a:srgbClr val="FF0000"/>
                </a:solidFill>
              </a:rPr>
              <a:t>Советский </a:t>
            </a:r>
            <a:r>
              <a:rPr lang="ru-RU" sz="4400" i="1" dirty="0" smtClean="0">
                <a:solidFill>
                  <a:srgbClr val="FF0000"/>
                </a:solidFill>
              </a:rPr>
              <a:t>аппарат «Луноход-1</a:t>
            </a:r>
            <a:r>
              <a:rPr lang="ru-RU" sz="4400" i="1" dirty="0">
                <a:solidFill>
                  <a:srgbClr val="FF0000"/>
                </a:solidFill>
              </a:rPr>
              <a:t>»; 1970 г.)</a:t>
            </a:r>
            <a:endParaRPr lang="ru-RU" sz="4400" dirty="0">
              <a:solidFill>
                <a:srgbClr val="FF0000"/>
              </a:solidFill>
            </a:endParaRPr>
          </a:p>
          <a:p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963</TotalTime>
  <Words>1157</Words>
  <Application>Microsoft Office PowerPoint</Application>
  <PresentationFormat>Экран (4:3)</PresentationFormat>
  <Paragraphs>226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Поток</vt:lpstr>
      <vt:lpstr>Меж звёзд и галактик</vt:lpstr>
      <vt:lpstr>Визитная карточка</vt:lpstr>
      <vt:lpstr>Ближайшая соседка Земли</vt:lpstr>
      <vt:lpstr>Вопрос 1</vt:lpstr>
      <vt:lpstr>Вопрос 2</vt:lpstr>
      <vt:lpstr>Вопрос 3</vt:lpstr>
      <vt:lpstr>Вопрос 4</vt:lpstr>
      <vt:lpstr>Вопрос 5</vt:lpstr>
      <vt:lpstr>Вопрос 6</vt:lpstr>
      <vt:lpstr>Вопрос 7</vt:lpstr>
      <vt:lpstr>Вопрос 8</vt:lpstr>
      <vt:lpstr>Вопрос 9</vt:lpstr>
      <vt:lpstr>Вопрос 10</vt:lpstr>
      <vt:lpstr>«УТРЕННЯЯ ЗВЕЗДА»</vt:lpstr>
      <vt:lpstr>«УТРЕННЯЯ ЗВЕЗДА»</vt:lpstr>
      <vt:lpstr>Вопрос 1</vt:lpstr>
      <vt:lpstr>Вопрос 2</vt:lpstr>
      <vt:lpstr>Вопрос 3</vt:lpstr>
      <vt:lpstr>Вопрос 4</vt:lpstr>
      <vt:lpstr>Вопрос 5</vt:lpstr>
      <vt:lpstr>Вопрос 6</vt:lpstr>
      <vt:lpstr>Вопрос 7</vt:lpstr>
      <vt:lpstr>Вопрос 8</vt:lpstr>
      <vt:lpstr>«МАРС: ДРАМЫ И ПОБЕДЫ»</vt:lpstr>
      <vt:lpstr>Конкурс  болельщиков</vt:lpstr>
      <vt:lpstr>Вопрос 1</vt:lpstr>
      <vt:lpstr>Вопрос 2</vt:lpstr>
      <vt:lpstr>Вопрос 3</vt:lpstr>
      <vt:lpstr>Вопрос 4</vt:lpstr>
      <vt:lpstr>Вопрос 5</vt:lpstr>
      <vt:lpstr>Вопрос 6</vt:lpstr>
      <vt:lpstr>Вопрос 7</vt:lpstr>
      <vt:lpstr>Вопрос 8</vt:lpstr>
      <vt:lpstr>Вопрос 9</vt:lpstr>
      <vt:lpstr>Вопрос 10</vt:lpstr>
      <vt:lpstr>«СРЕДИ ЗВЕЗД И МИРОВ»</vt:lpstr>
      <vt:lpstr>«СРЕДИ ЗВЕЗД И МИРОВ»</vt:lpstr>
      <vt:lpstr>«ДО САМОЙ ДАЛЕКОЙ ПЛАНЕТЫ НЕ ТАК УЖ, ДРУЗЬЯ, ДАЛЕКО...»</vt:lpstr>
      <vt:lpstr>Кроссворд </vt:lpstr>
      <vt:lpstr>Кроссворд </vt:lpstr>
      <vt:lpstr>Ответы</vt:lpstr>
      <vt:lpstr>«РАССТАВЬ ПЛАНЕТЫ ПО МЕСТАМ»</vt:lpstr>
    </vt:vector>
  </TitlesOfParts>
  <Company>АСШ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 звёзд и галактик</dc:title>
  <dc:creator>Admin</dc:creator>
  <cp:lastModifiedBy>Admin</cp:lastModifiedBy>
  <cp:revision>16</cp:revision>
  <dcterms:created xsi:type="dcterms:W3CDTF">2008-03-20T16:36:33Z</dcterms:created>
  <dcterms:modified xsi:type="dcterms:W3CDTF">2008-10-18T14:27:16Z</dcterms:modified>
</cp:coreProperties>
</file>