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5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3955A-23C3-443F-9547-8854F4363395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8615E-000E-4C62-B85E-34FD7E5911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8615E-000E-4C62-B85E-34FD7E5911D7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8615E-000E-4C62-B85E-34FD7E5911D7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2614-A044-46B6-81E0-CAD8353012C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ADBE-32DD-4C3A-BD78-7895DF039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2614-A044-46B6-81E0-CAD8353012C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ADBE-32DD-4C3A-BD78-7895DF039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2614-A044-46B6-81E0-CAD8353012C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ADBE-32DD-4C3A-BD78-7895DF039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2614-A044-46B6-81E0-CAD8353012C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ADBE-32DD-4C3A-BD78-7895DF039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2614-A044-46B6-81E0-CAD8353012C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ADBE-32DD-4C3A-BD78-7895DF039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2614-A044-46B6-81E0-CAD8353012C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ADBE-32DD-4C3A-BD78-7895DF039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2614-A044-46B6-81E0-CAD8353012C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ADBE-32DD-4C3A-BD78-7895DF039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2614-A044-46B6-81E0-CAD8353012C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ADBE-32DD-4C3A-BD78-7895DF039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2614-A044-46B6-81E0-CAD8353012C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ADBE-32DD-4C3A-BD78-7895DF039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2614-A044-46B6-81E0-CAD8353012C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ADBE-32DD-4C3A-BD78-7895DF039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2614-A044-46B6-81E0-CAD8353012C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44ADBE-32DD-4C3A-BD78-7895DF0398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282614-A044-46B6-81E0-CAD8353012C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44ADBE-32DD-4C3A-BD78-7895DF03986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3%D0%B3%D0%BB%D0%B5%D0%BA%D0%B8%D1%81%D0%BB%D1%8B%D0%B9_%D0%B3%D0%B0%D0%B7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ru.wikipedia.org/wiki/%D0%A3%D0%B3%D0%B0%D1%80%D0%BD%D1%8B%D0%B9_%D0%B3%D0%B0%D0%B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3%D0%B3%D0%B0%D1%80%D0%BD%D1%8B%D0%B9_%D0%B3%D0%B0%D0%B7" TargetMode="External"/><Relationship Id="rId2" Type="http://schemas.openxmlformats.org/officeDocument/2006/relationships/hyperlink" Target="https://ru.wikipedia.org/wiki/%D0%A3%D0%B3%D0%BB%D0%B5%D0%BA%D0%B8%D1%81%D0%BB%D1%8B%D0%B9_%D0%B3%D0%B0%D0%B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aught at the Curb: April 2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4143404" cy="2728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00174"/>
            <a:ext cx="7851648" cy="700078"/>
          </a:xfrm>
        </p:spPr>
        <p:txBody>
          <a:bodyPr>
            <a:noAutofit/>
          </a:bodyPr>
          <a:lstStyle/>
          <a:p>
            <a:r>
              <a:rPr lang="ru-RU" sz="5400" dirty="0" smtClean="0"/>
              <a:t>Виды лазеров</a:t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4286256"/>
            <a:ext cx="2744526" cy="1752600"/>
          </a:xfrm>
        </p:spPr>
        <p:txBody>
          <a:bodyPr/>
          <a:lstStyle/>
          <a:p>
            <a:r>
              <a:rPr lang="ru-RU" dirty="0" smtClean="0"/>
              <a:t>Работу выполнил ученик 11 класса </a:t>
            </a:r>
            <a:r>
              <a:rPr lang="ru-RU" dirty="0" err="1" smtClean="0"/>
              <a:t>Юферев</a:t>
            </a:r>
            <a:r>
              <a:rPr lang="ru-RU" dirty="0" smtClean="0"/>
              <a:t> Владимир</a:t>
            </a:r>
            <a:endParaRPr lang="ru-RU" dirty="0"/>
          </a:p>
        </p:txBody>
      </p:sp>
      <p:pic>
        <p:nvPicPr>
          <p:cNvPr id="1026" name="Picture 2" descr="зеленая лазерная указка, список лучших продуктов зеленая лазерная указка и поставщиков для Россия покупател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357298"/>
            <a:ext cx="3536141" cy="2828913"/>
          </a:xfrm>
          <a:prstGeom prst="rect">
            <a:avLst/>
          </a:prstGeom>
          <a:noFill/>
        </p:spPr>
      </p:pic>
      <p:pic>
        <p:nvPicPr>
          <p:cNvPr id="1030" name="Picture 6" descr="Световое оборудование - Мои файлы - Каталог файлов - Концертное агенство &quot;ТРИО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429132"/>
            <a:ext cx="2797955" cy="2238364"/>
          </a:xfrm>
          <a:prstGeom prst="rect">
            <a:avLst/>
          </a:prstGeom>
          <a:noFill/>
        </p:spPr>
      </p:pic>
      <p:pic>
        <p:nvPicPr>
          <p:cNvPr id="1034" name="Picture 10" descr="Японские ученые разработали дешевый лазер для записи терабайтных оптических дисков &quot; Мир самых лучших технологи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000108"/>
            <a:ext cx="3411647" cy="2103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000108"/>
            <a:ext cx="7854696" cy="21236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Химический лазер на кислороде и йоде (COIL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</a:p>
          <a:p>
            <a:r>
              <a:rPr lang="ru-RU" dirty="0" smtClean="0"/>
              <a:t>Способен </a:t>
            </a:r>
            <a:r>
              <a:rPr lang="ru-RU" dirty="0" smtClean="0"/>
              <a:t>работать в постоянном режиме в области </a:t>
            </a:r>
            <a:r>
              <a:rPr lang="ru-RU" dirty="0" err="1" smtClean="0"/>
              <a:t>мегаваттных</a:t>
            </a:r>
            <a:r>
              <a:rPr lang="ru-RU" dirty="0" smtClean="0"/>
              <a:t> мощностей. Также создан и импульсный вариант. Научные исследования, лазерные вооружения. Обработка материалов. Лазерный термоядерный синтез (ЛТС). В перспективе: источник накачки </a:t>
            </a:r>
            <a:r>
              <a:rPr lang="ru-RU" dirty="0" err="1" smtClean="0"/>
              <a:t>неодимовых</a:t>
            </a:r>
            <a:r>
              <a:rPr lang="ru-RU" dirty="0" smtClean="0"/>
              <a:t> лазеров и рентгеновских лазерных систем.</a:t>
            </a:r>
          </a:p>
        </p:txBody>
      </p:sp>
      <p:pic>
        <p:nvPicPr>
          <p:cNvPr id="22530" name="Picture 2" descr="Компания Boeing приступила к испытаниям противоракетного лазера &quot; Молодежный канал Students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71810"/>
            <a:ext cx="4143404" cy="3280195"/>
          </a:xfrm>
          <a:prstGeom prst="rect">
            <a:avLst/>
          </a:prstGeom>
          <a:noFill/>
        </p:spPr>
      </p:pic>
      <p:pic>
        <p:nvPicPr>
          <p:cNvPr id="22532" name="Picture 4" descr="Boeing тестирует мощный лазер :: 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71809"/>
            <a:ext cx="4214812" cy="32781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Ultrapulse carbon dioxide laser resurfacing and facial cosmetic surgery (part 8) Government programs in medic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00438"/>
            <a:ext cx="4792441" cy="314327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785794"/>
            <a:ext cx="7854696" cy="17526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Углекислотный лазер (</a:t>
            </a:r>
            <a:r>
              <a:rPr lang="en-US" dirty="0" smtClean="0">
                <a:solidFill>
                  <a:srgbClr val="FFFF00"/>
                </a:solidFill>
                <a:hlinkClick r:id="rId3" tooltip="Углекислый газ"/>
              </a:rPr>
              <a:t>CO</a:t>
            </a:r>
            <a:r>
              <a:rPr lang="en-US" baseline="-25000" dirty="0" smtClean="0">
                <a:solidFill>
                  <a:srgbClr val="FFFF00"/>
                </a:solidFill>
                <a:hlinkClick r:id="rId3" tooltip="Углекислый газ"/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Обработка материалов (резка, </a:t>
            </a:r>
            <a:r>
              <a:rPr lang="ru-RU" dirty="0" smtClean="0"/>
              <a:t>сварка),</a:t>
            </a:r>
            <a:r>
              <a:rPr lang="ru-RU" dirty="0" smtClean="0"/>
              <a:t> </a:t>
            </a:r>
            <a:r>
              <a:rPr lang="ru-RU" dirty="0" smtClean="0"/>
              <a:t>хирургия.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23554" name="Picture 2" descr="His Style Diary Aesthetics - His Style Dia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857364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857232"/>
            <a:ext cx="7854696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Лазер на </a:t>
            </a:r>
            <a:r>
              <a:rPr lang="ru-RU" dirty="0" err="1" smtClean="0">
                <a:solidFill>
                  <a:srgbClr val="FFFF00"/>
                </a:solidFill>
              </a:rPr>
              <a:t>монооксиде</a:t>
            </a:r>
            <a:r>
              <a:rPr lang="ru-RU" dirty="0" smtClean="0">
                <a:solidFill>
                  <a:srgbClr val="FFFF00"/>
                </a:solidFill>
              </a:rPr>
              <a:t> углерода (</a:t>
            </a:r>
            <a:r>
              <a:rPr lang="ru-RU" dirty="0" smtClean="0">
                <a:solidFill>
                  <a:srgbClr val="FFFF00"/>
                </a:solidFill>
                <a:hlinkClick r:id="rId2" tooltip="Угарный газ"/>
              </a:rPr>
              <a:t>CO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</a:p>
          <a:p>
            <a:r>
              <a:rPr lang="ru-RU" dirty="0" smtClean="0"/>
              <a:t>Обработка материалов </a:t>
            </a:r>
            <a:r>
              <a:rPr lang="ru-RU" dirty="0" smtClean="0"/>
              <a:t>(гравировка,</a:t>
            </a:r>
            <a:r>
              <a:rPr lang="ru-RU" dirty="0" smtClean="0"/>
              <a:t> </a:t>
            </a:r>
            <a:r>
              <a:rPr lang="ru-RU" dirty="0" smtClean="0"/>
              <a:t>сварка</a:t>
            </a:r>
            <a:r>
              <a:rPr lang="ru-RU" dirty="0" smtClean="0"/>
              <a:t> и т. д.), </a:t>
            </a:r>
            <a:r>
              <a:rPr lang="ru-RU" dirty="0" err="1" smtClean="0"/>
              <a:t>фотоакустическая</a:t>
            </a:r>
            <a:r>
              <a:rPr lang="ru-RU" dirty="0" smtClean="0"/>
              <a:t> спектроскопия.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24578" name="Picture 2" descr="НЕО Лазерные технологии, ООО на All.biz - Иваново (Россия) - Товары и услуги компании НЕО Лазерные технологии, ОО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643182"/>
            <a:ext cx="4071966" cy="3182225"/>
          </a:xfrm>
          <a:prstGeom prst="rect">
            <a:avLst/>
          </a:prstGeom>
          <a:noFill/>
        </p:spPr>
      </p:pic>
      <p:pic>
        <p:nvPicPr>
          <p:cNvPr id="24580" name="Picture 4" descr="Phoenix Welding, Welder, Tig Welding, Mig Welding, Arc Welding, Equipment Weld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9" y="2643182"/>
            <a:ext cx="4286279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785794"/>
            <a:ext cx="7854696" cy="1752600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Эксимерный</a:t>
            </a:r>
            <a:r>
              <a:rPr lang="ru-RU" dirty="0" smtClean="0">
                <a:solidFill>
                  <a:srgbClr val="FFFF00"/>
                </a:solidFill>
              </a:rPr>
              <a:t> лазер</a:t>
            </a:r>
          </a:p>
          <a:p>
            <a:r>
              <a:rPr lang="ru-RU" dirty="0" smtClean="0"/>
              <a:t>Ультрафиолетовая литография</a:t>
            </a:r>
            <a:r>
              <a:rPr lang="ru-RU" dirty="0" smtClean="0"/>
              <a:t> в полупроводниковой промышленности, лазерная хирургия, коррекция зрения.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5602" name="Picture 2" descr="Эксимерный лазер и особенности его эволю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4297022" cy="2857520"/>
          </a:xfrm>
          <a:prstGeom prst="rect">
            <a:avLst/>
          </a:prstGeom>
          <a:noFill/>
        </p:spPr>
      </p:pic>
      <p:pic>
        <p:nvPicPr>
          <p:cNvPr id="25604" name="Picture 4" descr="Это интересно - МОУ-СОШ села Кочетовка Аткарского райо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14620"/>
            <a:ext cx="4143404" cy="28382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851648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Лазеры на красителях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428736"/>
            <a:ext cx="7854696" cy="226651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Лазеры на красителях</a:t>
            </a:r>
            <a:r>
              <a:rPr lang="ru-RU" dirty="0" smtClean="0"/>
              <a:t> — </a:t>
            </a:r>
            <a:r>
              <a:rPr lang="ru-RU" dirty="0" smtClean="0"/>
              <a:t>лазеры, </a:t>
            </a:r>
            <a:r>
              <a:rPr lang="ru-RU" dirty="0" smtClean="0"/>
              <a:t>использующие в качестве </a:t>
            </a:r>
            <a:r>
              <a:rPr lang="ru-RU" dirty="0" smtClean="0"/>
              <a:t>лазерного материала органические красители, </a:t>
            </a:r>
            <a:r>
              <a:rPr lang="ru-RU" dirty="0" smtClean="0"/>
              <a:t>обычно в форме </a:t>
            </a:r>
            <a:r>
              <a:rPr lang="ru-RU" dirty="0" smtClean="0"/>
              <a:t>жидкого раствора. </a:t>
            </a:r>
            <a:r>
              <a:rPr lang="ru-RU" dirty="0" smtClean="0"/>
              <a:t>Они принесли революцию в лазерную спектроскопию и стали родоначальником нового типа </a:t>
            </a:r>
            <a:r>
              <a:rPr lang="ru-RU" dirty="0" smtClean="0"/>
              <a:t>лазеров</a:t>
            </a:r>
            <a:r>
              <a:rPr lang="ru-RU" dirty="0" smtClean="0"/>
              <a:t> </a:t>
            </a:r>
            <a:r>
              <a:rPr lang="ru-RU" dirty="0" err="1" smtClean="0"/>
              <a:t>c</a:t>
            </a:r>
            <a:r>
              <a:rPr lang="ru-RU" dirty="0" smtClean="0"/>
              <a:t> длительностью импульса менее пикосекунды </a:t>
            </a:r>
            <a:r>
              <a:rPr lang="ru-RU" dirty="0" smtClean="0"/>
              <a:t>(Лазеры сверхкоротких импульсов).</a:t>
            </a:r>
            <a:endParaRPr lang="ru-RU" dirty="0"/>
          </a:p>
        </p:txBody>
      </p:sp>
      <p:pic>
        <p:nvPicPr>
          <p:cNvPr id="26626" name="Picture 2" descr="https://upload.wikimedia.org/wikipedia/commons/thumb/9/9c/Dye_laser_SF-07.jpg/1024px-Dye_laser_SF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643313"/>
            <a:ext cx="3810028" cy="2857521"/>
          </a:xfrm>
          <a:prstGeom prst="rect">
            <a:avLst/>
          </a:prstGeom>
          <a:noFill/>
        </p:spPr>
      </p:pic>
      <p:pic>
        <p:nvPicPr>
          <p:cNvPr id="26628" name="Picture 4" descr="Компания Техноскан. Непрерывные одночастотные кольцевые лазеры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643314"/>
            <a:ext cx="4429125" cy="28479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Комбинированные перестраиваемые лазерные системы (Ti:Sapphire лазер + лазер на красителях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857628"/>
            <a:ext cx="4429125" cy="283845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928670"/>
            <a:ext cx="7854696" cy="17526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Лазеры на красителях</a:t>
            </a:r>
          </a:p>
          <a:p>
            <a:r>
              <a:rPr lang="ru-RU" dirty="0" smtClean="0"/>
              <a:t>Научные </a:t>
            </a:r>
            <a:r>
              <a:rPr lang="ru-RU" dirty="0" smtClean="0"/>
              <a:t>исследования, спектроскопия,</a:t>
            </a:r>
            <a:r>
              <a:rPr lang="ru-RU" dirty="0" smtClean="0"/>
              <a:t> </a:t>
            </a:r>
            <a:r>
              <a:rPr lang="ru-RU" dirty="0" smtClean="0"/>
              <a:t>косметическая хирургия,</a:t>
            </a:r>
            <a:r>
              <a:rPr lang="ru-RU" dirty="0" smtClean="0"/>
              <a:t> </a:t>
            </a:r>
            <a:r>
              <a:rPr lang="ru-RU" dirty="0" smtClean="0"/>
              <a:t>разделение изотопов. </a:t>
            </a:r>
            <a:r>
              <a:rPr lang="ru-RU" dirty="0" smtClean="0"/>
              <a:t>Рабочий диапазон определяется типом красителя.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7650" name="Picture 2" descr="Виды лазеров - Фото 6942/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500306"/>
            <a:ext cx="4820026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Лазеры на парах металлов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428736"/>
            <a:ext cx="7854696" cy="92869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Изобретение относится к квантовой электронике и может быть использовано при производстве лазеров непрерывного действия на парах металлов.</a:t>
            </a:r>
            <a:endParaRPr lang="ru-RU" dirty="0"/>
          </a:p>
        </p:txBody>
      </p:sp>
      <p:pic>
        <p:nvPicPr>
          <p:cNvPr id="28674" name="Picture 2" descr="ESTO &amp; Лазеры и аппаратура ТМ. Электронное специальное технологическое оборуд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500570"/>
            <a:ext cx="3000396" cy="2250297"/>
          </a:xfrm>
          <a:prstGeom prst="rect">
            <a:avLst/>
          </a:prstGeom>
          <a:noFill/>
        </p:spPr>
      </p:pic>
      <p:pic>
        <p:nvPicPr>
          <p:cNvPr id="28676" name="Picture 4" descr="Разработана безупречная автомобильная свар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500306"/>
            <a:ext cx="3643338" cy="27325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2000240"/>
            <a:ext cx="36433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err="1" smtClean="0"/>
              <a:t>Гелий-кадмиевый</a:t>
            </a:r>
            <a:r>
              <a:rPr lang="ru-RU" sz="2000" dirty="0" smtClean="0"/>
              <a:t> лазер на парах </a:t>
            </a:r>
            <a:r>
              <a:rPr lang="ru-RU" sz="2000" dirty="0" smtClean="0"/>
              <a:t>металлов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err="1" smtClean="0"/>
              <a:t>Гелий-ртутный</a:t>
            </a:r>
            <a:r>
              <a:rPr lang="ru-RU" sz="2000" dirty="0" smtClean="0"/>
              <a:t> лазер на парах </a:t>
            </a:r>
            <a:r>
              <a:rPr lang="ru-RU" sz="2000" dirty="0" smtClean="0"/>
              <a:t>металлов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err="1" smtClean="0"/>
              <a:t>Гелий-селеновый</a:t>
            </a:r>
            <a:r>
              <a:rPr lang="ru-RU" sz="2000" dirty="0" smtClean="0"/>
              <a:t> лазер на парах </a:t>
            </a:r>
            <a:r>
              <a:rPr lang="ru-RU" sz="2000" dirty="0" smtClean="0"/>
              <a:t>металлов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Лазер на парах </a:t>
            </a:r>
            <a:r>
              <a:rPr lang="ru-RU" sz="2000" dirty="0" smtClean="0"/>
              <a:t>меди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Лазер на парах золота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785794"/>
            <a:ext cx="7854696" cy="1414910"/>
          </a:xfrm>
        </p:spPr>
        <p:txBody>
          <a:bodyPr>
            <a:normAutofit lnSpcReduction="10000"/>
          </a:bodyPr>
          <a:lstStyle/>
          <a:p>
            <a:r>
              <a:rPr lang="ru-RU" sz="2800" dirty="0" err="1" smtClean="0">
                <a:solidFill>
                  <a:srgbClr val="FFFF00"/>
                </a:solidFill>
              </a:rPr>
              <a:t>Гелий-кадмиевый</a:t>
            </a:r>
            <a:r>
              <a:rPr lang="ru-RU" sz="2800" dirty="0" smtClean="0">
                <a:solidFill>
                  <a:srgbClr val="FFFF00"/>
                </a:solidFill>
              </a:rPr>
              <a:t> лазер на парах </a:t>
            </a:r>
            <a:r>
              <a:rPr lang="ru-RU" sz="2800" dirty="0" smtClean="0">
                <a:solidFill>
                  <a:srgbClr val="FFFF00"/>
                </a:solidFill>
              </a:rPr>
              <a:t>металлов</a:t>
            </a:r>
          </a:p>
          <a:p>
            <a:r>
              <a:rPr lang="ru-RU" sz="2800" dirty="0" smtClean="0"/>
              <a:t>Полиграфия,</a:t>
            </a:r>
            <a:r>
              <a:rPr lang="ru-RU" sz="2800" dirty="0" smtClean="0"/>
              <a:t>  детекторы валюты, научные исследования.</a:t>
            </a:r>
            <a:endParaRPr lang="ru-RU" sz="2800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9698" name="Picture 2" descr="Who here is feeling gassy. - Laser Pointer Forums - Discuss Laser Point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687823" y="1312649"/>
            <a:ext cx="4554172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857232"/>
            <a:ext cx="7854696" cy="135732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FFFF00"/>
                </a:solidFill>
              </a:rPr>
              <a:t>Гелий-ртутный</a:t>
            </a:r>
            <a:r>
              <a:rPr lang="ru-RU" sz="2800" dirty="0" smtClean="0">
                <a:solidFill>
                  <a:srgbClr val="FFFF00"/>
                </a:solidFill>
              </a:rPr>
              <a:t> лазер на парах </a:t>
            </a:r>
            <a:r>
              <a:rPr lang="ru-RU" sz="2800" dirty="0" smtClean="0">
                <a:solidFill>
                  <a:srgbClr val="FFFF00"/>
                </a:solidFill>
              </a:rPr>
              <a:t>металлов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FFFF00"/>
                </a:solidFill>
              </a:rPr>
              <a:t>Гелий-селеновый</a:t>
            </a:r>
            <a:r>
              <a:rPr lang="ru-RU" sz="2800" dirty="0" smtClean="0">
                <a:solidFill>
                  <a:srgbClr val="FFFF00"/>
                </a:solidFill>
              </a:rPr>
              <a:t> лазер на парах металлов</a:t>
            </a:r>
          </a:p>
          <a:p>
            <a:r>
              <a:rPr lang="ru-RU" dirty="0" smtClean="0"/>
              <a:t>Археология</a:t>
            </a:r>
            <a:r>
              <a:rPr lang="ru-RU" dirty="0" smtClean="0"/>
              <a:t>, научные исследования, учебные лазеры.</a:t>
            </a:r>
            <a:endParaRPr lang="ru-RU" dirty="0"/>
          </a:p>
        </p:txBody>
      </p:sp>
      <p:pic>
        <p:nvPicPr>
          <p:cNvPr id="30722" name="Picture 2" descr="Оборудование технологическое лазерное цена в России Купить оборудование технологическое лазерное Россия недорого оптом или в ро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4000528" cy="4300568"/>
          </a:xfrm>
          <a:prstGeom prst="rect">
            <a:avLst/>
          </a:prstGeom>
          <a:noFill/>
        </p:spPr>
      </p:pic>
      <p:pic>
        <p:nvPicPr>
          <p:cNvPr id="30724" name="Picture 4" descr="Лазер - Нау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428868"/>
            <a:ext cx="3843101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714356"/>
            <a:ext cx="7854696" cy="1752600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Лазер на парах меди</a:t>
            </a:r>
          </a:p>
          <a:p>
            <a:r>
              <a:rPr lang="ru-RU" dirty="0" smtClean="0"/>
              <a:t>Дерматология, </a:t>
            </a:r>
            <a:r>
              <a:rPr lang="ru-RU" dirty="0" smtClean="0"/>
              <a:t>скоростная фотография, накачка лазеров на красителях.</a:t>
            </a:r>
            <a:endParaRPr lang="ru-RU" dirty="0"/>
          </a:p>
        </p:txBody>
      </p:sp>
      <p:pic>
        <p:nvPicPr>
          <p:cNvPr id="31746" name="Picture 2" descr="Лазер на парах меди :: Клиника красо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786058"/>
            <a:ext cx="3997638" cy="3000396"/>
          </a:xfrm>
          <a:prstGeom prst="rect">
            <a:avLst/>
          </a:prstGeom>
          <a:noFill/>
        </p:spPr>
      </p:pic>
      <p:pic>
        <p:nvPicPr>
          <p:cNvPr id="31748" name="Picture 4" descr="http://www.admin.novsu.ac.ru/SUPPORT/PRODUCTN.NSF/45393b61142bb45dc325659f003eb82e/82dc2cd9d3098b54c72567060047f95d/Photo/0.70!OpenElement&amp;FieldElemFormat=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786058"/>
            <a:ext cx="4297933" cy="30300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851648" cy="914408"/>
          </a:xfrm>
        </p:spPr>
        <p:txBody>
          <a:bodyPr/>
          <a:lstStyle/>
          <a:p>
            <a:r>
              <a:rPr lang="ru-RU" dirty="0" smtClean="0"/>
              <a:t>Виды: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785794"/>
            <a:ext cx="7854696" cy="290945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dirty="0" smtClean="0"/>
              <a:t>Газовые лазеры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/>
              <a:t>Лазеры на красителях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/>
              <a:t>Лазеры на парах </a:t>
            </a:r>
            <a:r>
              <a:rPr lang="ru-RU" dirty="0" smtClean="0"/>
              <a:t>металлов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/>
              <a:t>Твердотельные лазеры</a:t>
            </a:r>
            <a:endParaRPr lang="ru-RU" dirty="0" smtClean="0"/>
          </a:p>
          <a:p>
            <a:pPr algn="l">
              <a:buFont typeface="Wingdings" pitchFamily="2" charset="2"/>
              <a:buChar char="v"/>
            </a:pPr>
            <a:r>
              <a:rPr lang="ru-RU" dirty="0" smtClean="0"/>
              <a:t>Полупроводниковые лазеры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/>
              <a:t>Другие типы лазеров</a:t>
            </a:r>
          </a:p>
          <a:p>
            <a:pPr algn="l">
              <a:buFont typeface="Wingdings" pitchFamily="2" charset="2"/>
              <a:buChar char="v"/>
            </a:pPr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14338" name="Picture 2" descr="невероятной лазерной технологией такие инновации, как голографическое представление, точная тепломанипуляция / Как лазер повлия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00504"/>
            <a:ext cx="4714908" cy="2410497"/>
          </a:xfrm>
          <a:prstGeom prst="rect">
            <a:avLst/>
          </a:prstGeom>
          <a:noFill/>
        </p:spPr>
      </p:pic>
      <p:pic>
        <p:nvPicPr>
          <p:cNvPr id="14340" name="Picture 4" descr="How to Make a Las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714488"/>
            <a:ext cx="3429024" cy="2289469"/>
          </a:xfrm>
          <a:prstGeom prst="rect">
            <a:avLst/>
          </a:prstGeom>
          <a:noFill/>
        </p:spPr>
      </p:pic>
      <p:pic>
        <p:nvPicPr>
          <p:cNvPr id="14342" name="Picture 6" descr="Лазеры: 50 лет на службе у человечества - Новостная Лент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143380"/>
            <a:ext cx="3047988" cy="22859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714356"/>
            <a:ext cx="7854696" cy="1752600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Лазер на парах золота</a:t>
            </a:r>
          </a:p>
          <a:p>
            <a:r>
              <a:rPr lang="ru-RU" dirty="0" smtClean="0"/>
              <a:t>Археология, медицина.</a:t>
            </a:r>
            <a:endParaRPr lang="ru-RU" dirty="0"/>
          </a:p>
        </p:txBody>
      </p:sp>
      <p:pic>
        <p:nvPicPr>
          <p:cNvPr id="32770" name="Picture 2" descr="Группа компаний Вектор. Любое медицинское, ветеринарное, лабораторное, промышленное и с/х оборудование для Вас. Россия, Калини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000240"/>
            <a:ext cx="4762500" cy="4095750"/>
          </a:xfrm>
          <a:prstGeom prst="rect">
            <a:avLst/>
          </a:prstGeom>
          <a:noFill/>
        </p:spPr>
      </p:pic>
      <p:pic>
        <p:nvPicPr>
          <p:cNvPr id="32772" name="Picture 4" descr="Оборудование для салонов красоты, косметологическое оборудов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2579371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14422"/>
            <a:ext cx="7851648" cy="771516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Твердотельные лазеры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214422"/>
            <a:ext cx="7854696" cy="128588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Твердоте́льный</a:t>
            </a:r>
            <a:r>
              <a:rPr lang="ru-RU" b="1" dirty="0" smtClean="0"/>
              <a:t> </a:t>
            </a:r>
            <a:r>
              <a:rPr lang="ru-RU" b="1" dirty="0" err="1" smtClean="0"/>
              <a:t>ла́зер</a:t>
            </a:r>
            <a:r>
              <a:rPr lang="ru-RU" dirty="0" smtClean="0"/>
              <a:t> — лазер, в котором в качестве активной среды используется вещество, находящееся в твёрдом состоянии (в отличие от газов в газовых лазерах и жидкостей в </a:t>
            </a:r>
            <a:r>
              <a:rPr lang="ru-RU" dirty="0" smtClean="0"/>
              <a:t>лазерах </a:t>
            </a:r>
            <a:r>
              <a:rPr lang="ru-RU" dirty="0" smtClean="0"/>
              <a:t>на красителях).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2500306"/>
            <a:ext cx="4286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Рубиновый лазер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err="1" smtClean="0"/>
              <a:t>Алюмо-иттриевые</a:t>
            </a:r>
            <a:r>
              <a:rPr lang="ru-RU" dirty="0" smtClean="0"/>
              <a:t> лазеры с легированием неодимом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Лазер на фториде иттрия-лития с легированием неодимом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Лазер на ванадате </a:t>
            </a:r>
            <a:r>
              <a:rPr lang="ru-RU" dirty="0" err="1" smtClean="0"/>
              <a:t>иттрияс</a:t>
            </a:r>
            <a:r>
              <a:rPr lang="ru-RU" dirty="0" smtClean="0"/>
              <a:t> легированием неодимом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Лазер на </a:t>
            </a:r>
            <a:r>
              <a:rPr lang="ru-RU" dirty="0" err="1" smtClean="0"/>
              <a:t>неодимовом</a:t>
            </a:r>
            <a:r>
              <a:rPr lang="ru-RU" dirty="0" smtClean="0"/>
              <a:t> стекле 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err="1" smtClean="0"/>
              <a:t>Титан-сапфировый</a:t>
            </a:r>
            <a:r>
              <a:rPr lang="ru-RU" dirty="0" smtClean="0"/>
              <a:t> лазер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err="1" smtClean="0"/>
              <a:t>Алюмо-иттриевые</a:t>
            </a:r>
            <a:r>
              <a:rPr lang="ru-RU" dirty="0" smtClean="0"/>
              <a:t> лазеры с легированием тулием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err="1" smtClean="0"/>
              <a:t>Алюмо-иттриевые</a:t>
            </a:r>
            <a:r>
              <a:rPr lang="ru-RU" dirty="0" smtClean="0"/>
              <a:t> лазеры с легированием иттербием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dirty="0" smtClean="0"/>
          </a:p>
          <a:p>
            <a:pPr marL="342900" indent="-34290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2500306"/>
            <a:ext cx="35718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dirty="0" err="1" smtClean="0"/>
              <a:t>Алюмо-иттриевые</a:t>
            </a:r>
            <a:r>
              <a:rPr lang="ru-RU" dirty="0" smtClean="0"/>
              <a:t> </a:t>
            </a:r>
            <a:r>
              <a:rPr lang="ru-RU" dirty="0" smtClean="0"/>
              <a:t>лазеры с легированием гольмием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err="1" smtClean="0"/>
              <a:t>Церий-легированный</a:t>
            </a:r>
            <a:r>
              <a:rPr lang="ru-RU" dirty="0" smtClean="0"/>
              <a:t> литий-стронций (или кальций)-</a:t>
            </a:r>
            <a:r>
              <a:rPr lang="ru-RU" dirty="0" err="1" smtClean="0"/>
              <a:t>алюмо-фторидный</a:t>
            </a:r>
            <a:r>
              <a:rPr lang="ru-RU" dirty="0" smtClean="0"/>
              <a:t> лазер 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Лазер на александрите с легированием хромом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Волоконный лазер </a:t>
            </a:r>
            <a:r>
              <a:rPr lang="ru-RU" dirty="0" err="1" smtClean="0"/>
              <a:t>лазер</a:t>
            </a:r>
            <a:r>
              <a:rPr lang="ru-RU" dirty="0" smtClean="0"/>
              <a:t> с легированием эрбием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Лазеры на фториде кальция, легированном ураном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785794"/>
            <a:ext cx="7854696" cy="17526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Рубиновый лазер</a:t>
            </a:r>
          </a:p>
          <a:p>
            <a:r>
              <a:rPr lang="ru-RU" dirty="0" smtClean="0"/>
              <a:t>Голография, удаление татуировок. Первый представленный тип лазера (1960).</a:t>
            </a:r>
            <a:endParaRPr lang="ru-RU" dirty="0"/>
          </a:p>
        </p:txBody>
      </p:sp>
      <p:pic>
        <p:nvPicPr>
          <p:cNvPr id="33796" name="Picture 4" descr="Космо Мир - Мод 810 лаз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6715172" cy="43536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928670"/>
            <a:ext cx="7854696" cy="226651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Алюмо-иттриевые</a:t>
            </a:r>
            <a:r>
              <a:rPr lang="ru-RU" dirty="0" smtClean="0">
                <a:solidFill>
                  <a:srgbClr val="FFFF00"/>
                </a:solidFill>
              </a:rPr>
              <a:t> лазеры с легированием </a:t>
            </a:r>
            <a:r>
              <a:rPr lang="ru-RU" dirty="0" smtClean="0">
                <a:solidFill>
                  <a:srgbClr val="FFFF00"/>
                </a:solidFill>
              </a:rPr>
              <a:t>неодимом</a:t>
            </a:r>
          </a:p>
          <a:p>
            <a:r>
              <a:rPr lang="ru-RU" dirty="0" smtClean="0"/>
              <a:t>Обработка материалов, лазерные дальномеры, лазерные </a:t>
            </a:r>
            <a:r>
              <a:rPr lang="ru-RU" dirty="0" err="1" smtClean="0"/>
              <a:t>целеуказатели</a:t>
            </a:r>
            <a:r>
              <a:rPr lang="ru-RU" dirty="0" smtClean="0"/>
              <a:t>, хирургия, научные исследования, накачка других лазеров. Один из самых распространённых лазеров высокой мощности. Обычно работает в импульсном режиме (доли наносекунд). Нередко используется в сочетании с удвоителем частоты. Известны конструкции с </a:t>
            </a:r>
            <a:r>
              <a:rPr lang="ru-RU" dirty="0" err="1" smtClean="0"/>
              <a:t>квазинепрерывным</a:t>
            </a:r>
            <a:r>
              <a:rPr lang="ru-RU" dirty="0" smtClean="0"/>
              <a:t> режимом излучения.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38914" name="Picture 2" descr="Ста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071810"/>
            <a:ext cx="5400675" cy="33051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000108"/>
            <a:ext cx="7854696" cy="205220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FF00"/>
                </a:solidFill>
              </a:rPr>
              <a:t>Лазер на фториде иттрия-лития с легированием </a:t>
            </a:r>
            <a:r>
              <a:rPr lang="ru-RU" dirty="0" smtClean="0">
                <a:solidFill>
                  <a:srgbClr val="FFFF00"/>
                </a:solidFill>
              </a:rPr>
              <a:t>неодимом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FF00"/>
                </a:solidFill>
              </a:rPr>
              <a:t>Лазер на ванадате </a:t>
            </a:r>
            <a:r>
              <a:rPr lang="ru-RU" dirty="0" err="1" smtClean="0">
                <a:solidFill>
                  <a:srgbClr val="FFFF00"/>
                </a:solidFill>
              </a:rPr>
              <a:t>иттрияс</a:t>
            </a:r>
            <a:r>
              <a:rPr lang="ru-RU" dirty="0" smtClean="0">
                <a:solidFill>
                  <a:srgbClr val="FFFF00"/>
                </a:solidFill>
              </a:rPr>
              <a:t> легированием неодимом</a:t>
            </a:r>
          </a:p>
          <a:p>
            <a:r>
              <a:rPr lang="ru-RU" dirty="0" smtClean="0"/>
              <a:t>Наиболее </a:t>
            </a:r>
            <a:r>
              <a:rPr lang="ru-RU" dirty="0" smtClean="0"/>
              <a:t>часто используются для накачки </a:t>
            </a:r>
            <a:r>
              <a:rPr lang="ru-RU" dirty="0" err="1" smtClean="0"/>
              <a:t>титан-сапфировых</a:t>
            </a:r>
            <a:r>
              <a:rPr lang="ru-RU" dirty="0" smtClean="0"/>
              <a:t> лазеров, используя эффект удвоения частоты в нелинейной </a:t>
            </a:r>
            <a:r>
              <a:rPr lang="ru-RU" dirty="0" smtClean="0"/>
              <a:t>оптике.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9938" name="Picture 2" descr="Международная лаборатория &quot;Современные фотонные материалы и технолог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4095736" cy="3071802"/>
          </a:xfrm>
          <a:prstGeom prst="rect">
            <a:avLst/>
          </a:prstGeom>
          <a:noFill/>
        </p:spPr>
      </p:pic>
      <p:pic>
        <p:nvPicPr>
          <p:cNvPr id="39940" name="Picture 4" descr="Обзор китайского DPSS лазера 532nm: излучате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4686"/>
            <a:ext cx="4286280" cy="30775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857232"/>
            <a:ext cx="7854696" cy="18378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Лазер на </a:t>
            </a:r>
            <a:r>
              <a:rPr lang="ru-RU" dirty="0" err="1" smtClean="0">
                <a:solidFill>
                  <a:srgbClr val="FFFF00"/>
                </a:solidFill>
              </a:rPr>
              <a:t>неодимовом</a:t>
            </a:r>
            <a:r>
              <a:rPr lang="ru-RU" dirty="0" smtClean="0">
                <a:solidFill>
                  <a:srgbClr val="FFFF00"/>
                </a:solidFill>
              </a:rPr>
              <a:t> </a:t>
            </a:r>
            <a:r>
              <a:rPr lang="ru-RU" dirty="0" smtClean="0">
                <a:solidFill>
                  <a:srgbClr val="FFFF00"/>
                </a:solidFill>
              </a:rPr>
              <a:t>стекле</a:t>
            </a:r>
          </a:p>
          <a:p>
            <a:r>
              <a:rPr lang="ru-RU" dirty="0" smtClean="0"/>
              <a:t>Лазеры сверхвысокой мощности (</a:t>
            </a:r>
            <a:r>
              <a:rPr lang="ru-RU" dirty="0" err="1" smtClean="0"/>
              <a:t>тераватты</a:t>
            </a:r>
            <a:r>
              <a:rPr lang="ru-RU" dirty="0" smtClean="0"/>
              <a:t>) и энергии (</a:t>
            </a:r>
            <a:r>
              <a:rPr lang="ru-RU" dirty="0" err="1" smtClean="0"/>
              <a:t>мегаджоули</a:t>
            </a:r>
            <a:r>
              <a:rPr lang="ru-RU" dirty="0" smtClean="0"/>
              <a:t>). Обычно работают в нелинейном режиме утроения частоты до 351 нм в устройствах лазерной плавки. Лазерный термоядерный синтез (ЛТС). Накачка рентгеновских лазеров.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62" name="Picture 2" descr="Статья про ВНИИТФ, Снежинс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00306"/>
            <a:ext cx="3957528" cy="2895591"/>
          </a:xfrm>
          <a:prstGeom prst="rect">
            <a:avLst/>
          </a:prstGeom>
          <a:noFill/>
        </p:spPr>
      </p:pic>
      <p:pic>
        <p:nvPicPr>
          <p:cNvPr id="40964" name="Picture 4" descr="НПК ГОИ им С. И. Вавилова - Из ГОИ родом: НИИКИ вчера и сегод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643314"/>
            <a:ext cx="4286250" cy="27717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857232"/>
            <a:ext cx="7854696" cy="1752600"/>
          </a:xfrm>
        </p:spPr>
        <p:txBody>
          <a:bodyPr/>
          <a:lstStyle/>
          <a:p>
            <a:pPr marL="342900" indent="-342900"/>
            <a:r>
              <a:rPr lang="ru-RU" dirty="0" err="1" smtClean="0">
                <a:solidFill>
                  <a:srgbClr val="FFFF00"/>
                </a:solidFill>
              </a:rPr>
              <a:t>Т</a:t>
            </a:r>
            <a:r>
              <a:rPr lang="ru-RU" dirty="0" err="1" smtClean="0">
                <a:solidFill>
                  <a:srgbClr val="FFFF00"/>
                </a:solidFill>
              </a:rPr>
              <a:t>итан-сапфировый</a:t>
            </a:r>
            <a:r>
              <a:rPr lang="ru-RU" dirty="0" smtClean="0">
                <a:solidFill>
                  <a:srgbClr val="FFFF00"/>
                </a:solidFill>
              </a:rPr>
              <a:t> лазер</a:t>
            </a:r>
          </a:p>
          <a:p>
            <a:pPr marL="342900" indent="-342900"/>
            <a:r>
              <a:rPr lang="ru-RU" dirty="0" smtClean="0"/>
              <a:t>Спектроскопия, лазерные дальномеры, научные исследования.</a:t>
            </a:r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41986" name="Picture 2" descr="Немец, англичанин, финн, русский и украинец решили сделать л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2857500" cy="2562226"/>
          </a:xfrm>
          <a:prstGeom prst="rect">
            <a:avLst/>
          </a:prstGeom>
          <a:noFill/>
        </p:spPr>
      </p:pic>
      <p:pic>
        <p:nvPicPr>
          <p:cNvPr id="41988" name="Picture 4" descr="Вести.Ru: Лазер сымитировал активность живых нервных клет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857496"/>
            <a:ext cx="4929222" cy="34581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928670"/>
            <a:ext cx="7854696" cy="1752600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Алюмо-иттриевые</a:t>
            </a:r>
            <a:r>
              <a:rPr lang="ru-RU" dirty="0" smtClean="0">
                <a:solidFill>
                  <a:srgbClr val="FFFF00"/>
                </a:solidFill>
              </a:rPr>
              <a:t> лазеры с легированием </a:t>
            </a:r>
            <a:r>
              <a:rPr lang="ru-RU" dirty="0" smtClean="0">
                <a:solidFill>
                  <a:srgbClr val="FFFF00"/>
                </a:solidFill>
              </a:rPr>
              <a:t>тулием</a:t>
            </a:r>
          </a:p>
          <a:p>
            <a:r>
              <a:rPr lang="ru-RU" dirty="0" smtClean="0"/>
              <a:t>Лазерные радары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3010" name="Picture 2" descr="Лазерный радар осветит тьму глубокого космоса Компьютерная помощь, Москва. Антивирус Моск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71678"/>
            <a:ext cx="6715172" cy="44655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857232"/>
            <a:ext cx="7854696" cy="1752600"/>
          </a:xfrm>
        </p:spPr>
        <p:txBody>
          <a:bodyPr>
            <a:normAutofit fontScale="925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Алюмо-иттриевые</a:t>
            </a:r>
            <a:r>
              <a:rPr lang="ru-RU" dirty="0" smtClean="0">
                <a:solidFill>
                  <a:srgbClr val="FFFF00"/>
                </a:solidFill>
              </a:rPr>
              <a:t> лазеры с легированием </a:t>
            </a:r>
            <a:r>
              <a:rPr lang="ru-RU" dirty="0" smtClean="0">
                <a:solidFill>
                  <a:srgbClr val="FFFF00"/>
                </a:solidFill>
              </a:rPr>
              <a:t>иттербием</a:t>
            </a:r>
          </a:p>
          <a:p>
            <a:r>
              <a:rPr lang="ru-RU" dirty="0" smtClean="0"/>
              <a:t>Обработка материалов, исследование сверхкоротких импульсов, </a:t>
            </a:r>
            <a:r>
              <a:rPr lang="ru-RU" dirty="0" err="1" smtClean="0"/>
              <a:t>мультифотонная</a:t>
            </a:r>
            <a:r>
              <a:rPr lang="ru-RU" dirty="0" smtClean="0"/>
              <a:t> микроскопия, лазерные дальномеры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4034" name="Picture 2" descr="Королевская точность лазерных дальномеров KAK7.com - Как сделать. Как выбрать. Как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71744"/>
            <a:ext cx="3867150" cy="3362326"/>
          </a:xfrm>
          <a:prstGeom prst="rect">
            <a:avLst/>
          </a:prstGeom>
          <a:noFill/>
        </p:spPr>
      </p:pic>
      <p:pic>
        <p:nvPicPr>
          <p:cNvPr id="44036" name="Picture 4" descr="Лазерный дальномер Bushnell Yardage Sport 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571744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857232"/>
            <a:ext cx="7854696" cy="1752600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Алюмо-иттриевые</a:t>
            </a:r>
            <a:r>
              <a:rPr lang="ru-RU" dirty="0" smtClean="0">
                <a:solidFill>
                  <a:srgbClr val="FFFF00"/>
                </a:solidFill>
              </a:rPr>
              <a:t> лазеры с легированием </a:t>
            </a:r>
            <a:r>
              <a:rPr lang="ru-RU" dirty="0" smtClean="0">
                <a:solidFill>
                  <a:srgbClr val="FFFF00"/>
                </a:solidFill>
              </a:rPr>
              <a:t>гольмием</a:t>
            </a:r>
          </a:p>
          <a:p>
            <a:r>
              <a:rPr lang="ru-RU" dirty="0" smtClean="0"/>
              <a:t>Медицина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5058" name="Picture 2" descr="Лекарская правда- для мечтающих о долгой и здоровой жизни - Part 2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5143536" cy="3364569"/>
          </a:xfrm>
          <a:prstGeom prst="rect">
            <a:avLst/>
          </a:prstGeom>
          <a:noFill/>
        </p:spPr>
      </p:pic>
      <p:pic>
        <p:nvPicPr>
          <p:cNvPr id="45060" name="Picture 4" descr="Применение лазера в косметолог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876"/>
            <a:ext cx="4316393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785794"/>
            <a:ext cx="7851648" cy="7715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Газовые лазеры: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7854696" cy="107157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/>
              <a:t>Газовый</a:t>
            </a:r>
            <a:r>
              <a:rPr lang="ru-RU" b="1" dirty="0" smtClean="0"/>
              <a:t> </a:t>
            </a:r>
            <a:r>
              <a:rPr lang="ru-RU" dirty="0" err="1" smtClean="0"/>
              <a:t>ла́зер</a:t>
            </a:r>
            <a:r>
              <a:rPr lang="ru-RU" dirty="0" smtClean="0"/>
              <a:t> — </a:t>
            </a:r>
            <a:r>
              <a:rPr lang="ru-RU" dirty="0" smtClean="0"/>
              <a:t>лазер, </a:t>
            </a:r>
            <a:r>
              <a:rPr lang="ru-RU" dirty="0" smtClean="0"/>
              <a:t>в котором в качестве активной среды используется вещество, находящееся в </a:t>
            </a:r>
            <a:r>
              <a:rPr lang="ru-RU" dirty="0" smtClean="0"/>
              <a:t>газообразном</a:t>
            </a:r>
            <a:r>
              <a:rPr lang="ru-RU" dirty="0" smtClean="0"/>
              <a:t> состоянии (в отличие от твёрдых тел </a:t>
            </a:r>
            <a:r>
              <a:rPr lang="ru-RU" dirty="0" smtClean="0"/>
              <a:t>в твердотельных лазерах</a:t>
            </a:r>
            <a:r>
              <a:rPr lang="ru-RU" dirty="0" smtClean="0"/>
              <a:t> и </a:t>
            </a:r>
            <a:r>
              <a:rPr lang="ru-RU" dirty="0" smtClean="0"/>
              <a:t>жидкостей</a:t>
            </a:r>
            <a:r>
              <a:rPr lang="ru-RU" dirty="0" smtClean="0"/>
              <a:t> в </a:t>
            </a:r>
            <a:r>
              <a:rPr lang="ru-RU" dirty="0" smtClean="0"/>
              <a:t>лазерах на красителях).</a:t>
            </a:r>
            <a:endParaRPr lang="ru-RU" dirty="0" smtClean="0"/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857496"/>
            <a:ext cx="40005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Гелий - неоновый лазер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Аргоновый лазер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Криптоновый лазер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Ксеноновый лазер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Азотный лазер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Лазер на фтористом водороде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Химический лазер на кислороде и йоде</a:t>
            </a:r>
            <a:r>
              <a:rPr lang="ru-RU" dirty="0" smtClean="0"/>
              <a:t> (</a:t>
            </a:r>
            <a:r>
              <a:rPr lang="ru-RU" dirty="0" smtClean="0">
                <a:solidFill>
                  <a:srgbClr val="FFFF00"/>
                </a:solidFill>
              </a:rPr>
              <a:t>COIL</a:t>
            </a:r>
            <a:r>
              <a:rPr lang="ru-RU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Углекислотный лазер</a:t>
            </a:r>
            <a:r>
              <a:rPr lang="ru-RU" dirty="0" smtClean="0"/>
              <a:t> (</a:t>
            </a:r>
            <a:r>
              <a:rPr lang="en-US" dirty="0" smtClean="0">
                <a:hlinkClick r:id="rId2" tooltip="Углекислый газ"/>
              </a:rPr>
              <a:t>CO</a:t>
            </a:r>
            <a:r>
              <a:rPr lang="en-US" baseline="-25000" dirty="0" smtClean="0">
                <a:hlinkClick r:id="rId2" tooltip="Углекислый газ"/>
              </a:rPr>
              <a:t>2</a:t>
            </a:r>
            <a:r>
              <a:rPr lang="en-US" dirty="0" smtClean="0"/>
              <a:t>)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Лазер на </a:t>
            </a:r>
            <a:r>
              <a:rPr lang="ru-RU" dirty="0" err="1" smtClean="0"/>
              <a:t>монооксиде</a:t>
            </a:r>
            <a:r>
              <a:rPr lang="ru-RU" dirty="0" smtClean="0"/>
              <a:t> углерода (</a:t>
            </a:r>
            <a:r>
              <a:rPr lang="ru-RU" dirty="0" smtClean="0">
                <a:hlinkClick r:id="rId3" tooltip="Угарный газ"/>
              </a:rPr>
              <a:t>CO</a:t>
            </a:r>
            <a:r>
              <a:rPr lang="ru-RU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Эксимерный</a:t>
            </a:r>
            <a:r>
              <a:rPr lang="ru-RU" dirty="0" smtClean="0"/>
              <a:t> лазер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5362" name="Picture 2" descr="Неорганическая химия - Форум химиков на XuMuK.ru - Страница 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1650" y="3071810"/>
            <a:ext cx="4662350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785794"/>
            <a:ext cx="7854696" cy="1752600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Церий-легированный</a:t>
            </a:r>
            <a:r>
              <a:rPr lang="ru-RU" dirty="0" smtClean="0">
                <a:solidFill>
                  <a:srgbClr val="FFFF00"/>
                </a:solidFill>
              </a:rPr>
              <a:t> литий-стронций (или кальций)-</a:t>
            </a:r>
            <a:r>
              <a:rPr lang="ru-RU" dirty="0" err="1" smtClean="0">
                <a:solidFill>
                  <a:srgbClr val="FFFF00"/>
                </a:solidFill>
              </a:rPr>
              <a:t>алюмо-фторидный</a:t>
            </a:r>
            <a:r>
              <a:rPr lang="ru-RU" dirty="0" smtClean="0">
                <a:solidFill>
                  <a:srgbClr val="FFFF00"/>
                </a:solidFill>
              </a:rPr>
              <a:t> лазер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Исследование атмосферы, лазерные дальномеры, научные разработки.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6082" name="Picture 2" descr="Американский луч смерти (9 фото) &quot; ok.ya1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357430"/>
            <a:ext cx="6858048" cy="416626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857232"/>
            <a:ext cx="7854696" cy="17526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Лазер на александрите с легированием хромом</a:t>
            </a:r>
          </a:p>
          <a:p>
            <a:r>
              <a:rPr lang="ru-RU" dirty="0" smtClean="0"/>
              <a:t>Дерматология, лазерные дальномеры.</a:t>
            </a:r>
            <a:endParaRPr lang="ru-RU" dirty="0"/>
          </a:p>
        </p:txBody>
      </p:sp>
      <p:pic>
        <p:nvPicPr>
          <p:cNvPr id="47106" name="Picture 2" descr="Диеты уход за телом - Кредит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5008901" cy="3176586"/>
          </a:xfrm>
          <a:prstGeom prst="rect">
            <a:avLst/>
          </a:prstGeom>
          <a:noFill/>
        </p:spPr>
      </p:pic>
      <p:pic>
        <p:nvPicPr>
          <p:cNvPr id="47108" name="Picture 4" descr="Организация тренингов и семинаров Учебный Центр &quot;Космо-Трейд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429000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928670"/>
            <a:ext cx="7854696" cy="1752600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ru-RU" dirty="0" smtClean="0">
                <a:solidFill>
                  <a:srgbClr val="FFFF00"/>
                </a:solidFill>
              </a:rPr>
              <a:t>Волоконный </a:t>
            </a:r>
            <a:r>
              <a:rPr lang="ru-RU" dirty="0" smtClean="0">
                <a:solidFill>
                  <a:srgbClr val="FFFF00"/>
                </a:solidFill>
              </a:rPr>
              <a:t>лазер </a:t>
            </a:r>
            <a:r>
              <a:rPr lang="ru-RU" dirty="0" err="1" smtClean="0">
                <a:solidFill>
                  <a:srgbClr val="FFFF00"/>
                </a:solidFill>
              </a:rPr>
              <a:t>лазер</a:t>
            </a:r>
            <a:r>
              <a:rPr lang="ru-RU" dirty="0" smtClean="0">
                <a:solidFill>
                  <a:srgbClr val="FFFF00"/>
                </a:solidFill>
              </a:rPr>
              <a:t> с </a:t>
            </a:r>
            <a:r>
              <a:rPr lang="ru-RU" dirty="0" smtClean="0">
                <a:solidFill>
                  <a:srgbClr val="FFFF00"/>
                </a:solidFill>
              </a:rPr>
              <a:t>легированием</a:t>
            </a:r>
            <a:r>
              <a:rPr lang="ru-RU" dirty="0" smtClean="0">
                <a:solidFill>
                  <a:srgbClr val="FFFF00"/>
                </a:solidFill>
              </a:rPr>
              <a:t> </a:t>
            </a:r>
            <a:r>
              <a:rPr lang="ru-RU" dirty="0" smtClean="0">
                <a:solidFill>
                  <a:srgbClr val="FFFF00"/>
                </a:solidFill>
              </a:rPr>
              <a:t>эрбием</a:t>
            </a:r>
          </a:p>
          <a:p>
            <a:pPr marL="342900" indent="-342900"/>
            <a:r>
              <a:rPr lang="ru-RU" dirty="0" smtClean="0"/>
              <a:t>Оптические усилители в волоконно-оптических линиях связи, обработка металлов (резка, сварка, гравировка), </a:t>
            </a:r>
            <a:r>
              <a:rPr lang="ru-RU" dirty="0" err="1" smtClean="0"/>
              <a:t>термораскалывание</a:t>
            </a:r>
            <a:r>
              <a:rPr lang="ru-RU" dirty="0" smtClean="0"/>
              <a:t> стекла, медицина, косметология.</a:t>
            </a:r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48130" name="Picture 2" descr="Фемтосекундный волоконный лазер, модель &quot;Эрбиус-Фемто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4762500" cy="2133601"/>
          </a:xfrm>
          <a:prstGeom prst="rect">
            <a:avLst/>
          </a:prstGeom>
          <a:noFill/>
        </p:spPr>
      </p:pic>
      <p:pic>
        <p:nvPicPr>
          <p:cNvPr id="48132" name="Picture 4" descr="Проходной балл. лазерное термораскалывание Поступаем вместе. Фору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929066"/>
            <a:ext cx="5500726" cy="27503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928670"/>
            <a:ext cx="7854696" cy="18573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Лазеры на фториде кальция, легированном ураном</a:t>
            </a:r>
          </a:p>
          <a:p>
            <a:r>
              <a:rPr lang="ru-RU" dirty="0" smtClean="0"/>
              <a:t>Первый 4-х уровневый твердотельный лазер, второй работающий тип лазера (после рубинового лазера </a:t>
            </a:r>
            <a:r>
              <a:rPr lang="ru-RU" dirty="0" err="1" smtClean="0"/>
              <a:t>Маймана</a:t>
            </a:r>
            <a:r>
              <a:rPr lang="ru-RU" dirty="0" smtClean="0"/>
              <a:t>), охлаждался жидким гелием, сегодня нигде не используется.</a:t>
            </a:r>
            <a:endParaRPr lang="ru-RU" dirty="0"/>
          </a:p>
        </p:txBody>
      </p:sp>
      <p:pic>
        <p:nvPicPr>
          <p:cNvPr id="49154" name="Picture 2" descr="Изобретение мобильной связи &quot; Just one M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714620"/>
            <a:ext cx="4929222" cy="37563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142984"/>
            <a:ext cx="7851648" cy="1128722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Полупроводниковые лазеры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714488"/>
            <a:ext cx="7854696" cy="192882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Полупроводниковый лазер</a:t>
            </a:r>
            <a:r>
              <a:rPr lang="ru-RU" dirty="0" smtClean="0"/>
              <a:t> — твердотельный лазер, в котором в качестве рабочего вещества используется полупроводник. В таком лазере, в отличие от лазеров других типов (в том числе и других твердотельных), используются </a:t>
            </a:r>
            <a:r>
              <a:rPr lang="ru-RU" dirty="0" err="1" smtClean="0"/>
              <a:t>излучательные</a:t>
            </a:r>
            <a:r>
              <a:rPr lang="ru-RU" dirty="0" smtClean="0"/>
              <a:t> переходы не между изолированными уровнями энергии атомов, молекул и ионов, а между разрешенными энергетическими зонами или </a:t>
            </a:r>
            <a:r>
              <a:rPr lang="ru-RU" dirty="0" err="1" smtClean="0"/>
              <a:t>подзонами</a:t>
            </a:r>
            <a:r>
              <a:rPr lang="ru-RU" dirty="0" smtClean="0"/>
              <a:t> кристалла. В полупроводниковом лазере накачка осуществляется 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3714752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Полупроводниковый лазерный </a:t>
            </a:r>
            <a:r>
              <a:rPr lang="ru-RU" dirty="0" smtClean="0"/>
              <a:t>диод</a:t>
            </a:r>
            <a:endParaRPr lang="ru-RU" dirty="0"/>
          </a:p>
        </p:txBody>
      </p:sp>
      <p:pic>
        <p:nvPicPr>
          <p:cNvPr id="50178" name="Picture 2" descr="Создан самый маленький в мире лазер H Tech N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857628"/>
            <a:ext cx="3500462" cy="2500330"/>
          </a:xfrm>
          <a:prstGeom prst="rect">
            <a:avLst/>
          </a:prstGeom>
          <a:noFill/>
        </p:spPr>
      </p:pic>
      <p:pic>
        <p:nvPicPr>
          <p:cNvPr id="50180" name="Picture 4" descr="Лазеры, полупроводниковые лазеры - квантовые генераторы - По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14818"/>
            <a:ext cx="3857652" cy="233002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000108"/>
            <a:ext cx="7854696" cy="207170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Полупроводниковый лазерный диод</a:t>
            </a:r>
          </a:p>
          <a:p>
            <a:r>
              <a:rPr lang="ru-RU" dirty="0" smtClean="0"/>
              <a:t>Телекоммуникации, голография, лазерные </a:t>
            </a:r>
            <a:r>
              <a:rPr lang="ru-RU" dirty="0" err="1" smtClean="0"/>
              <a:t>целеуказатели</a:t>
            </a:r>
            <a:r>
              <a:rPr lang="ru-RU" dirty="0" smtClean="0"/>
              <a:t>, </a:t>
            </a:r>
            <a:r>
              <a:rPr lang="ru-RU" dirty="0" err="1" smtClean="0"/>
              <a:t>лазерные</a:t>
            </a:r>
            <a:r>
              <a:rPr lang="ru-RU" dirty="0" smtClean="0"/>
              <a:t> </a:t>
            </a:r>
            <a:r>
              <a:rPr lang="ru-RU" dirty="0" smtClean="0"/>
              <a:t>принтеры, </a:t>
            </a:r>
            <a:r>
              <a:rPr lang="ru-RU" dirty="0" smtClean="0"/>
              <a:t>накачка лазеров других типов. AlGaAs-лазеры (</a:t>
            </a:r>
            <a:r>
              <a:rPr lang="ru-RU" dirty="0" err="1" smtClean="0"/>
              <a:t>алюминий-арсенид-галлиевые</a:t>
            </a:r>
            <a:r>
              <a:rPr lang="ru-RU" dirty="0" smtClean="0"/>
              <a:t>), работающие в диапазоне 780 нм используются в проигрывателях компакт-дисков и являются самыми распространёнными в мире.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02" name="Picture 2" descr="Фонари, налобные фонари, светодиодные фонари, диодные фонари, ручные фонари, купить фонарь , кемпинговые фонари, фонарь светоди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496"/>
            <a:ext cx="4000528" cy="3084107"/>
          </a:xfrm>
          <a:prstGeom prst="rect">
            <a:avLst/>
          </a:prstGeom>
          <a:noFill/>
        </p:spPr>
      </p:pic>
      <p:pic>
        <p:nvPicPr>
          <p:cNvPr id="51204" name="Picture 4" descr="Лазерные цветные принтеры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143248"/>
            <a:ext cx="3426651" cy="32702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842954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Другие типы лазеров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571612"/>
            <a:ext cx="7854696" cy="1752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Лазер на свободных </a:t>
            </a:r>
            <a:r>
              <a:rPr lang="ru-RU" dirty="0" smtClean="0"/>
              <a:t>электронах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Псевдо-никелево-самариевый</a:t>
            </a:r>
            <a:r>
              <a:rPr lang="ru-RU" dirty="0" smtClean="0"/>
              <a:t> лазер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Лазер на центрах окраски</a:t>
            </a:r>
            <a:endParaRPr lang="ru-RU" dirty="0"/>
          </a:p>
        </p:txBody>
      </p:sp>
      <p:pic>
        <p:nvPicPr>
          <p:cNvPr id="52226" name="Picture 2" descr="Рентгеновский лазер на свободных электронах XFEL (X-ray Free-Electron Laser) &quot; ОКО ПЛАНЕТЫ информационно-аналитический порт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4000528" cy="3000397"/>
          </a:xfrm>
          <a:prstGeom prst="rect">
            <a:avLst/>
          </a:prstGeom>
          <a:noFill/>
        </p:spPr>
      </p:pic>
      <p:pic>
        <p:nvPicPr>
          <p:cNvPr id="52228" name="Picture 4" descr="Лазер XFAL: Россия возвращается в Большую Мировую Науку - Технологии - Общество - SmartNews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14686"/>
            <a:ext cx="4133131" cy="275747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000108"/>
            <a:ext cx="7854696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Лазер на свободных электронах</a:t>
            </a:r>
          </a:p>
          <a:p>
            <a:r>
              <a:rPr lang="ru-RU" dirty="0" smtClean="0"/>
              <a:t>Исследования атмосферы, материаловедение, медицина, противоракетная оборона</a:t>
            </a:r>
            <a:endParaRPr lang="ru-RU" dirty="0"/>
          </a:p>
        </p:txBody>
      </p:sp>
      <p:pic>
        <p:nvPicPr>
          <p:cNvPr id="53250" name="Picture 2" descr="Паранормальные новости,Эзотерика,магия,катастрофы,НЛО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4000528" cy="3000396"/>
          </a:xfrm>
          <a:prstGeom prst="rect">
            <a:avLst/>
          </a:prstGeom>
          <a:noFill/>
        </p:spPr>
      </p:pic>
      <p:pic>
        <p:nvPicPr>
          <p:cNvPr id="53252" name="Picture 4" descr="Лазер XFAL: Россия возвращается в Большую Мировую Науку - Технологии - Общество - SmartNews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429000"/>
            <a:ext cx="4002851" cy="30051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857232"/>
            <a:ext cx="7854696" cy="2266516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Псевдо-никелево-самариевый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лазер</a:t>
            </a:r>
          </a:p>
          <a:p>
            <a:r>
              <a:rPr lang="ru-RU" dirty="0" smtClean="0"/>
              <a:t>Первый демонстрационный лазер, работающий в области жесткого рентгеновского излучения. Может применяться в микроскопах сверхвысокого разрешения и голографии. Его излучение лежит в «окне прозрачности» воды и позволяет исследовать структуру ДНК, активность вирусов в клетках, действие лекарств.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4274" name="Picture 2" descr="Комплекс АСМ/рамановский спектрограф Centaur U HR Научно-образовательный центр &quot;Зондовая микроскопия и нанотехнологи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00306"/>
            <a:ext cx="7143800" cy="41166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928670"/>
            <a:ext cx="7854696" cy="17526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Лазер </a:t>
            </a:r>
            <a:r>
              <a:rPr lang="ru-RU" dirty="0" smtClean="0">
                <a:solidFill>
                  <a:srgbClr val="FFFF00"/>
                </a:solidFill>
              </a:rPr>
              <a:t>на </a:t>
            </a:r>
            <a:r>
              <a:rPr lang="ru-RU" dirty="0" smtClean="0">
                <a:solidFill>
                  <a:srgbClr val="FFFF00"/>
                </a:solidFill>
              </a:rPr>
              <a:t>центрах окраски</a:t>
            </a:r>
          </a:p>
          <a:p>
            <a:r>
              <a:rPr lang="ru-RU" dirty="0" smtClean="0"/>
              <a:t>Спектроскопия, медицина.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5298" name="Picture 2" descr="Учеными создан русский интерфейс, принимающий квантовую информаци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3647365" cy="5048256"/>
          </a:xfrm>
          <a:prstGeom prst="rect">
            <a:avLst/>
          </a:prstGeom>
          <a:noFill/>
        </p:spPr>
      </p:pic>
      <p:pic>
        <p:nvPicPr>
          <p:cNvPr id="55300" name="Picture 4" descr="В России создан интерфейс для работы с квантовой информацией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643182"/>
            <a:ext cx="4636730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429684" cy="1857388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Гелий - неоновый </a:t>
            </a:r>
            <a:r>
              <a:rPr lang="ru-RU" sz="3200" dirty="0" smtClean="0">
                <a:solidFill>
                  <a:srgbClr val="FFFF00"/>
                </a:solidFill>
              </a:rPr>
              <a:t>лазер</a:t>
            </a:r>
          </a:p>
          <a:p>
            <a:r>
              <a:rPr lang="ru-RU" sz="3200" dirty="0" smtClean="0"/>
              <a:t>Интерферометрия,</a:t>
            </a:r>
            <a:r>
              <a:rPr lang="ru-RU" sz="3200" dirty="0" smtClean="0"/>
              <a:t> </a:t>
            </a:r>
            <a:r>
              <a:rPr lang="ru-RU" sz="3200" dirty="0" smtClean="0"/>
              <a:t>голография,</a:t>
            </a:r>
            <a:r>
              <a:rPr lang="ru-RU" sz="3200" dirty="0" smtClean="0"/>
              <a:t> </a:t>
            </a:r>
            <a:r>
              <a:rPr lang="ru-RU" sz="3200" dirty="0" smtClean="0"/>
              <a:t>спектроскопия, </a:t>
            </a:r>
            <a:r>
              <a:rPr lang="ru-RU" sz="3200" dirty="0" smtClean="0"/>
              <a:t>считывание </a:t>
            </a:r>
            <a:r>
              <a:rPr lang="ru-RU" sz="3200" dirty="0" err="1" smtClean="0"/>
              <a:t>штрих-кодов</a:t>
            </a:r>
            <a:r>
              <a:rPr lang="ru-RU" sz="3200" dirty="0" smtClean="0"/>
              <a:t>, </a:t>
            </a:r>
            <a:r>
              <a:rPr lang="ru-RU" sz="3200" dirty="0" smtClean="0"/>
              <a:t>демонстрация оптических эффектов.</a:t>
            </a:r>
          </a:p>
          <a:p>
            <a:endParaRPr lang="ru-RU" dirty="0"/>
          </a:p>
        </p:txBody>
      </p:sp>
      <p:pic>
        <p:nvPicPr>
          <p:cNvPr id="16386" name="Picture 2" descr="Hene La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4286280" cy="3214711"/>
          </a:xfrm>
          <a:prstGeom prst="rect">
            <a:avLst/>
          </a:prstGeom>
          <a:noFill/>
        </p:spPr>
      </p:pic>
      <p:pic>
        <p:nvPicPr>
          <p:cNvPr id="16390" name="Picture 6" descr="Канал пользователя Винсе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495"/>
            <a:ext cx="4286280" cy="321471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851648" cy="3057532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785794"/>
            <a:ext cx="7854696" cy="1752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Аргоновый лазер</a:t>
            </a:r>
          </a:p>
          <a:p>
            <a:r>
              <a:rPr lang="ru-RU" sz="3200" dirty="0" smtClean="0"/>
              <a:t>Лечение </a:t>
            </a:r>
            <a:r>
              <a:rPr lang="ru-RU" sz="3200" dirty="0" smtClean="0"/>
              <a:t>сетчатки</a:t>
            </a:r>
            <a:r>
              <a:rPr lang="ru-RU" sz="3200" dirty="0" smtClean="0"/>
              <a:t> глаза, </a:t>
            </a:r>
            <a:r>
              <a:rPr lang="ru-RU" sz="3200" dirty="0" smtClean="0"/>
              <a:t>литография, </a:t>
            </a:r>
            <a:r>
              <a:rPr lang="ru-RU" sz="3200" dirty="0" smtClean="0"/>
              <a:t>накачка других лазеров.</a:t>
            </a:r>
            <a:endParaRPr lang="ru-RU" sz="3200" dirty="0"/>
          </a:p>
        </p:txBody>
      </p:sp>
      <p:pic>
        <p:nvPicPr>
          <p:cNvPr id="17410" name="Picture 2" descr="Химия и Химики 3 2012. Аргон - фотограф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590" y="2714620"/>
            <a:ext cx="5143533" cy="3429024"/>
          </a:xfrm>
          <a:prstGeom prst="rect">
            <a:avLst/>
          </a:prstGeom>
          <a:noFill/>
        </p:spPr>
      </p:pic>
      <p:pic>
        <p:nvPicPr>
          <p:cNvPr id="17412" name="Picture 4" descr="Laser, argon. Causes, symptoms, treatment Laser, ar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3333750" cy="44767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928670"/>
            <a:ext cx="7854696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Криптоновый </a:t>
            </a:r>
            <a:r>
              <a:rPr lang="ru-RU" dirty="0" smtClean="0">
                <a:solidFill>
                  <a:srgbClr val="FFFF00"/>
                </a:solidFill>
              </a:rPr>
              <a:t>лазер</a:t>
            </a:r>
          </a:p>
          <a:p>
            <a:r>
              <a:rPr lang="ru-RU" dirty="0" smtClean="0"/>
              <a:t>Научные </a:t>
            </a:r>
            <a:r>
              <a:rPr lang="ru-RU" dirty="0" smtClean="0"/>
              <a:t>исследования, в смеси с </a:t>
            </a:r>
            <a:r>
              <a:rPr lang="ru-RU" dirty="0" smtClean="0"/>
              <a:t>аргоном</a:t>
            </a:r>
            <a:r>
              <a:rPr lang="ru-RU" dirty="0" smtClean="0"/>
              <a:t> лазеры белого света, лазерные шоу.</a:t>
            </a:r>
            <a:endParaRPr lang="ru-RU" dirty="0"/>
          </a:p>
        </p:txBody>
      </p:sp>
      <p:pic>
        <p:nvPicPr>
          <p:cNvPr id="18434" name="Picture 2" descr="Wall Mural curious bay - mammal - animal * PIXERSIZ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643182"/>
            <a:ext cx="4188297" cy="3143272"/>
          </a:xfrm>
          <a:prstGeom prst="rect">
            <a:avLst/>
          </a:prstGeom>
          <a:noFill/>
        </p:spPr>
      </p:pic>
      <p:pic>
        <p:nvPicPr>
          <p:cNvPr id="18436" name="Picture 4" descr="Cititor cod bare laser XL 5000 Cumpara si vinde online in Bucuresti Bucuresti Adauga anunt gratuit in Bucuresti Bucures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643182"/>
            <a:ext cx="4572000" cy="31646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928670"/>
            <a:ext cx="7854696" cy="17526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Ксеноновый </a:t>
            </a:r>
            <a:r>
              <a:rPr lang="ru-RU" dirty="0" smtClean="0">
                <a:solidFill>
                  <a:srgbClr val="FFFF00"/>
                </a:solidFill>
              </a:rPr>
              <a:t>лазер</a:t>
            </a:r>
          </a:p>
          <a:p>
            <a:r>
              <a:rPr lang="ru-RU" dirty="0" smtClean="0"/>
              <a:t>Научные исследования.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19458" name="Picture 2" descr="http://s017.radikal.ru/i412/1110/e4/c0cfe6c842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4915428" cy="3271832"/>
          </a:xfrm>
          <a:prstGeom prst="rect">
            <a:avLst/>
          </a:prstGeom>
          <a:noFill/>
        </p:spPr>
      </p:pic>
      <p:pic>
        <p:nvPicPr>
          <p:cNvPr id="19460" name="Picture 4" descr="New details about BMW laser headlight technology... :: Autoworld :: News :: Druha Smuha news agenc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714752"/>
            <a:ext cx="4429124" cy="297820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857232"/>
            <a:ext cx="7854696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Азотный </a:t>
            </a:r>
            <a:r>
              <a:rPr lang="ru-RU" dirty="0" smtClean="0">
                <a:solidFill>
                  <a:srgbClr val="FFFF00"/>
                </a:solidFill>
              </a:rPr>
              <a:t>лазер</a:t>
            </a:r>
          </a:p>
          <a:p>
            <a:r>
              <a:rPr lang="ru-RU" dirty="0" smtClean="0"/>
              <a:t>Накачка</a:t>
            </a:r>
            <a:r>
              <a:rPr lang="ru-RU" dirty="0" smtClean="0"/>
              <a:t> </a:t>
            </a:r>
            <a:r>
              <a:rPr lang="ru-RU" dirty="0" smtClean="0"/>
              <a:t>лазеров на красителях, </a:t>
            </a:r>
            <a:r>
              <a:rPr lang="ru-RU" dirty="0" smtClean="0"/>
              <a:t>исследование загрязнения атмосферы, научные исследования, учебные лазеры.</a:t>
            </a:r>
            <a:endParaRPr lang="ru-RU" dirty="0"/>
          </a:p>
        </p:txBody>
      </p:sp>
      <p:pic>
        <p:nvPicPr>
          <p:cNvPr id="20482" name="Picture 2" descr="Азотный лаз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86058"/>
            <a:ext cx="4214842" cy="3161132"/>
          </a:xfrm>
          <a:prstGeom prst="rect">
            <a:avLst/>
          </a:prstGeom>
          <a:noFill/>
        </p:spPr>
      </p:pic>
      <p:pic>
        <p:nvPicPr>
          <p:cNvPr id="20484" name="Picture 4" descr="Дожди будут вызывать лазером - Жизнь в городе - Think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786058"/>
            <a:ext cx="4147822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928670"/>
            <a:ext cx="7854696" cy="22007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Лазер на фтористом водороде</a:t>
            </a:r>
          </a:p>
          <a:p>
            <a:r>
              <a:rPr lang="ru-RU" dirty="0" smtClean="0"/>
              <a:t>Способен работать в постоянном режиме в области </a:t>
            </a:r>
            <a:r>
              <a:rPr lang="ru-RU" dirty="0" err="1" smtClean="0"/>
              <a:t>мегаваттных</a:t>
            </a:r>
            <a:r>
              <a:rPr lang="ru-RU" dirty="0" smtClean="0"/>
              <a:t> мощностей и в импульсном режиме в области </a:t>
            </a:r>
            <a:r>
              <a:rPr lang="ru-RU" dirty="0" err="1" smtClean="0"/>
              <a:t>тераваттных</a:t>
            </a:r>
            <a:r>
              <a:rPr lang="ru-RU" dirty="0" smtClean="0"/>
              <a:t> мощностей. Один из самых мощных лазеров. Лазерные вооружения. Лазерный термоядерный синтез (ЛТС).</a:t>
            </a:r>
            <a:endParaRPr lang="ru-RU" dirty="0"/>
          </a:p>
        </p:txBody>
      </p:sp>
      <p:pic>
        <p:nvPicPr>
          <p:cNvPr id="21506" name="Picture 2" descr="Химера лазерных мираж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214686"/>
            <a:ext cx="6981825" cy="30194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398</TotalTime>
  <Words>282</Words>
  <Application>Microsoft Office PowerPoint</Application>
  <PresentationFormat>Экран (4:3)</PresentationFormat>
  <Paragraphs>124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Поток</vt:lpstr>
      <vt:lpstr>Виды лазеров </vt:lpstr>
      <vt:lpstr>Виды:</vt:lpstr>
      <vt:lpstr>Газовые лазеры: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Лазеры на красителях </vt:lpstr>
      <vt:lpstr>Слайд 15</vt:lpstr>
      <vt:lpstr>Лазеры на парах металлов </vt:lpstr>
      <vt:lpstr>Слайд 17</vt:lpstr>
      <vt:lpstr>Слайд 18</vt:lpstr>
      <vt:lpstr>Слайд 19</vt:lpstr>
      <vt:lpstr>Слайд 20</vt:lpstr>
      <vt:lpstr>Твердотельные лазеры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Полупроводниковые лазеры </vt:lpstr>
      <vt:lpstr>Слайд 35</vt:lpstr>
      <vt:lpstr>Другие типы лазеров </vt:lpstr>
      <vt:lpstr>Слайд 37</vt:lpstr>
      <vt:lpstr>Слайд 38</vt:lpstr>
      <vt:lpstr>Слайд 39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лазеров </dc:title>
  <dc:creator>Владимир</dc:creator>
  <cp:lastModifiedBy>Владимир</cp:lastModifiedBy>
  <cp:revision>29</cp:revision>
  <dcterms:created xsi:type="dcterms:W3CDTF">2015-02-02T16:49:05Z</dcterms:created>
  <dcterms:modified xsi:type="dcterms:W3CDTF">2015-02-09T19:08:17Z</dcterms:modified>
</cp:coreProperties>
</file>